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Arial Black"/>
      <p:regular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3E9B254-4DD2-43E9-AD4C-EB7C0A02BDB6}">
  <a:tblStyle styleId="{A3E9B254-4DD2-43E9-AD4C-EB7C0A02BDB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39C98499-E7AB-476F-9CA9-2AA3320CC927}"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B62075C0-129B-4519-9F38-FDD94532A38E}"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9ADCF5F-98A3-4696-9CB6-E2A27B68AF3F}"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ArialBlack-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4cd6e453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454cd6e453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4cd6e453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454cd6e453_2_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Many lexicons were created for these tasks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LIWC</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SentiNet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Some lexicons work better on certain datasets and there is no widespread method comparison across datasets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2" name="Google Shape;222;g454cd6e453_2_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54cd6e453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454cd6e453_2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Many lexicons were created for these tasks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LIWC</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SentiNet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Some lexicons work better on certain datasets and there is no widespread method comparison across datasets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4" name="Google Shape;234;g454cd6e453_2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54cd6e453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454cd6e453_2_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Many lexicons were created for these tasks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LIWC</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SentiNet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Some lexicons work better on certain datasets and there is no widespread method comparison across datasets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2" name="Google Shape;242;g454cd6e453_2_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54cd6e453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454cd6e453_2_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Many lexicons were created for these tasks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LIWC</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SentiNet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Some lexicons work better on certain datasets and there is no widespread method comparison across datasets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1" name="Google Shape;251;g454cd6e453_2_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4cd6e453_2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454cd6e453_2_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0" name="Google Shape;260;g454cd6e453_2_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54cd6e453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454cd6e453_2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9" name="Google Shape;269;g454cd6e453_2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4cd6e453_2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454cd6e453_2_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Good means good but gooooooooood might mean very good. So some of these intentional spelling mistakes might be linked to extent of sentiment</a:t>
            </a:r>
            <a:endParaRPr b="0" i="0" sz="1200" u="none" cap="none" strike="noStrike">
              <a:solidFill>
                <a:schemeClr val="dk1"/>
              </a:solidFill>
              <a:latin typeface="Calibri"/>
              <a:ea typeface="Calibri"/>
              <a:cs typeface="Calibri"/>
              <a:sym typeface="Calibri"/>
            </a:endParaRPr>
          </a:p>
        </p:txBody>
      </p:sp>
      <p:sp>
        <p:nvSpPr>
          <p:cNvPr id="276" name="Google Shape;276;g454cd6e453_2_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54cd6e453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454cd6e453_2_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6" name="Google Shape;286;g454cd6e453_2_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54cd6e453_2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454cd6e453_2_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4" name="Google Shape;294;g454cd6e453_2_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54cd6e453_2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454cd6e453_2_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1200" u="none" cap="none" strike="noStrike">
                <a:solidFill>
                  <a:schemeClr val="dk1"/>
                </a:solidFill>
                <a:latin typeface="Calibri"/>
                <a:ea typeface="Calibri"/>
                <a:cs typeface="Calibri"/>
                <a:sym typeface="Calibri"/>
              </a:rPr>
              <a:t>Paper Name : SentiBench - a benchmark comparison of state-of-the-practice sentiment analysis methods</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Filipe N Ribeiro, Matheus Ara´ujo, Pollyanna Gonc¸alves , Marcos Andr´e Gonc¸alves , Fabr´ıcio Benevenuto</a:t>
            </a:r>
            <a:endParaRPr b="0" i="0" sz="1200" u="none" cap="none" strike="noStrike">
              <a:solidFill>
                <a:schemeClr val="dk1"/>
              </a:solidFill>
              <a:latin typeface="Calibri"/>
              <a:ea typeface="Calibri"/>
              <a:cs typeface="Calibri"/>
              <a:sym typeface="Calibri"/>
            </a:endParaRPr>
          </a:p>
        </p:txBody>
      </p:sp>
      <p:sp>
        <p:nvSpPr>
          <p:cNvPr id="303" name="Google Shape;303;g454cd6e453_2_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4cd6e453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454cd6e453_2_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lang="en-GB" sz="1200">
                <a:solidFill>
                  <a:schemeClr val="dk1"/>
                </a:solidFill>
                <a:latin typeface="Calibri"/>
                <a:ea typeface="Calibri"/>
                <a:cs typeface="Calibri"/>
                <a:sym typeface="Calibri"/>
              </a:rPr>
              <a:t>Social Listening involves listening not only to the focal customer but to other members in his network- friends , acquaintances. There are millions of consumer conversations that happen every minute on Twitter, Snapchat, Instagram, Facebook and marketers care about being updated with them.</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lang="en-GB" sz="1200">
                <a:solidFill>
                  <a:schemeClr val="dk1"/>
                </a:solidFill>
                <a:latin typeface="Calibri"/>
                <a:ea typeface="Calibri"/>
                <a:cs typeface="Calibri"/>
                <a:sym typeface="Calibri"/>
              </a:rPr>
              <a:t>There were other ways to listen to customers- surveys , focus groups but studying online reactions is a cheaper way to be updated of changing customer reactions and expectations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lang="en-GB" sz="1200">
                <a:solidFill>
                  <a:schemeClr val="dk1"/>
                </a:solidFill>
                <a:latin typeface="Calibri"/>
                <a:ea typeface="Calibri"/>
                <a:cs typeface="Calibri"/>
                <a:sym typeface="Calibri"/>
              </a:rPr>
              <a:t>Also this is the only method that provides almost real-time, instantaneous reactions and comments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5" name="Google Shape;135;g454cd6e453_2_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54cd6e453_2_2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454cd6e453_2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54cd6e453_2_2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454cd6e453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54cd6e453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454cd6e453_2_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I sometimes wonder whether the improvement is more due to word embedding's or neural network architecture</a:t>
            </a:r>
            <a:endParaRPr b="0" i="0" sz="1200" u="none" cap="none" strike="noStrike">
              <a:solidFill>
                <a:schemeClr val="dk1"/>
              </a:solidFill>
              <a:latin typeface="Calibri"/>
              <a:ea typeface="Calibri"/>
              <a:cs typeface="Calibri"/>
              <a:sym typeface="Calibri"/>
            </a:endParaRPr>
          </a:p>
        </p:txBody>
      </p:sp>
      <p:sp>
        <p:nvSpPr>
          <p:cNvPr id="325" name="Google Shape;325;g454cd6e453_2_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54cd6e453_2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454cd6e453_2_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u="none" cap="none" strike="noStrike">
                <a:solidFill>
                  <a:schemeClr val="dk1"/>
                </a:solidFill>
                <a:latin typeface="Calibri"/>
                <a:ea typeface="Calibri"/>
                <a:cs typeface="Calibri"/>
                <a:sym typeface="Calibri"/>
              </a:rPr>
              <a:t>Yoon Kim. 2014. Convolutional neural networks for sentence classification. In Proceedings of EMNLP, 1746-1751.</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5" name="Google Shape;335;g454cd6e453_2_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54cd6e453_2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454cd6e453_2_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Very simple architecture where the embedding layer is followed by a single convolutional layer and max pooling layer.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This is followed by a softmax classifier</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embedding layer is initialized by GlOVE embeddings and fine-tuned during training</a:t>
            </a:r>
            <a:endParaRPr b="0" i="0" sz="1200" u="none" cap="none" strike="noStrike">
              <a:solidFill>
                <a:schemeClr val="dk1"/>
              </a:solidFill>
              <a:latin typeface="Calibri"/>
              <a:ea typeface="Calibri"/>
              <a:cs typeface="Calibri"/>
              <a:sym typeface="Calibri"/>
            </a:endParaRPr>
          </a:p>
        </p:txBody>
      </p:sp>
      <p:sp>
        <p:nvSpPr>
          <p:cNvPr id="344" name="Google Shape;344;g454cd6e453_2_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54cd6e453_2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454cd6e453_2_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u="none" cap="none" strike="noStrike">
                <a:solidFill>
                  <a:schemeClr val="dk1"/>
                </a:solidFill>
                <a:latin typeface="Calibri"/>
                <a:ea typeface="Calibri"/>
                <a:cs typeface="Calibri"/>
                <a:sym typeface="Calibri"/>
              </a:rPr>
              <a:t>Yoon Kim. 2014. Convolutional neural networks for sentence classification. In Proceedings of EMNLP, 1746-1751.</a:t>
            </a:r>
            <a:endParaRPr b="0" i="0" sz="1200" u="none" cap="none" strike="noStrike">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SST-1 : Stanford Sentiment Treebank 5 levels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SST -2 : Same as above with neutral removed and only positive/negative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TREC: Question Answer dataset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3" name="Google Shape;353;g454cd6e453_2_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54cd6e453_2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454cd6e453_2_2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u="none" cap="none" strike="noStrike">
                <a:solidFill>
                  <a:schemeClr val="dk1"/>
                </a:solidFill>
                <a:latin typeface="Calibri"/>
                <a:ea typeface="Calibri"/>
                <a:cs typeface="Calibri"/>
                <a:sym typeface="Calibri"/>
              </a:rPr>
              <a:t>Yoon Kim. 2014. Convolutional neural networks for sentence classification. In Proceedings of EMNLP, 1746-1751.</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4" name="Google Shape;364;g454cd6e453_2_2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54cd6e453_2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454cd6e453_2_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GB" sz="1200" u="none" cap="none" strike="noStrike">
                <a:solidFill>
                  <a:schemeClr val="dk1"/>
                </a:solidFill>
                <a:latin typeface="Calibri"/>
                <a:ea typeface="Calibri"/>
                <a:cs typeface="Calibri"/>
                <a:sym typeface="Calibri"/>
              </a:rPr>
              <a:t>Yoon Kim. 2014. Convolutional neural networks for sentence classification. In Proceedings of EMNLP, 1746-1751.</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5" name="Google Shape;375;g454cd6e453_2_2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54cd6e453_2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454cd6e453_2_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6" name="Google Shape;386;g454cd6e453_2_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54cd6e453_2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454cd6e453_2_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tasks increase in complexity from 1 to 4 and all models can do all tasks but more powerful models are needed for harder tasks</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Paraphrase detection is the task of examining two sentences and determining whether they have the same meaning</a:t>
            </a:r>
            <a:endParaRPr b="0" i="0" sz="1200" u="none" cap="none" strike="noStrike">
              <a:solidFill>
                <a:schemeClr val="dk1"/>
              </a:solidFill>
              <a:latin typeface="Calibri"/>
              <a:ea typeface="Calibri"/>
              <a:cs typeface="Calibri"/>
              <a:sym typeface="Calibri"/>
            </a:endParaRPr>
          </a:p>
        </p:txBody>
      </p:sp>
      <p:sp>
        <p:nvSpPr>
          <p:cNvPr id="398" name="Google Shape;398;g454cd6e453_2_3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56833c61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56833c61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54cd6e453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454cd6e453_2_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7" name="Google Shape;407;g454cd6e453_2_3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54cd6e453_2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454cd6e453_2_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7" name="Google Shape;417;g454cd6e453_2_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54cd6e453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454cd6e453_2_3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7" name="Google Shape;427;g454cd6e453_2_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54cd6e453_2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454cd6e453_2_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0" name="Google Shape;460;g454cd6e453_2_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54cd6e453_2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454cd6e453_2_4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main idea of the MV-RNN (Socher et al., 2012) is to represent every word and longer phrase in a parse tree as both a vector and a matrix : the vector captures the inherent meaning of the constituent, while the matrix captures how it changes the meaning of neighboring words or phrases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For e.g. “ very good”-&gt; very is an amplifier , “ not good” -&gt; not is a sentiment shifter</a:t>
            </a:r>
            <a:endParaRPr b="0" i="0" sz="1200" u="none" cap="none" strike="noStrike">
              <a:solidFill>
                <a:schemeClr val="dk1"/>
              </a:solidFill>
              <a:latin typeface="Calibri"/>
              <a:ea typeface="Calibri"/>
              <a:cs typeface="Calibri"/>
              <a:sym typeface="Calibri"/>
            </a:endParaRPr>
          </a:p>
        </p:txBody>
      </p:sp>
      <p:sp>
        <p:nvSpPr>
          <p:cNvPr id="486" name="Google Shape;486;g454cd6e453_2_4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54cd6e453_2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454cd6e453_2_4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The main advantage over the previous RNN model, which is a special case of the RNTN when V is set to 0, is that the tensor can directly relate input vectors. Intuitively, we can interpret each slice of the tensor as capturing a speciﬁc type of composition.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Tensors figure prominently in the mathematical underpinnings of general relativity and are fundamental to other branches of physics as well. Tensors are represented internally as multi dimensional arrays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4" name="Google Shape;494;g454cd6e453_2_4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54cd6e453_2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454cd6e453_2_4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3" name="Google Shape;503;g454cd6e453_2_4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54cd6e453_2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454cd6e453_2_4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5" name="Google Shape;515;g454cd6e453_2_4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54cd6e453_2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454cd6e453_2_4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4" name="Google Shape;524;g454cd6e453_2_4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54cd6e453_2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454cd6e453_2_4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Test : The  test data comprises of positive sentences and their negation. Negation changes the overall sentiment of a sentence from positive to negative. They compute accuracy in terms of correct sentiment reversal from positive to negative. Fig. 9 shows two examples of positive negation the RNTN correctly classified and RNTN outperforms the other models</a:t>
            </a:r>
            <a:endParaRPr b="0" i="0" sz="1200" u="none" cap="none" strike="noStrike">
              <a:solidFill>
                <a:schemeClr val="dk1"/>
              </a:solidFill>
              <a:latin typeface="Calibri"/>
              <a:ea typeface="Calibri"/>
              <a:cs typeface="Calibri"/>
              <a:sym typeface="Calibri"/>
            </a:endParaRPr>
          </a:p>
        </p:txBody>
      </p:sp>
      <p:sp>
        <p:nvSpPr>
          <p:cNvPr id="532" name="Google Shape;532;g454cd6e453_2_4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4cd6e453_2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454cd6e453_2_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Very impressive progress in the area of binary sentiment analysis ( SOTA 92 %)</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Good progress in the area of fine-grained sentiment analysis especially after neural networks became popular ( SOTA 53 %)</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Still some challenges in target-based fine-grained sentiment analysis</a:t>
            </a:r>
            <a:endParaRPr/>
          </a:p>
          <a:p>
            <a:pPr indent="-171450" lvl="0" marL="171450" marR="0" rtl="0" algn="l">
              <a:spcBef>
                <a:spcPts val="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Not much focus on “ whose” opinion it is  and this is an interesting problem that I will revisit</a:t>
            </a:r>
            <a:endParaRPr b="0" i="0" sz="1200" u="none" cap="none" strike="noStrike">
              <a:solidFill>
                <a:schemeClr val="dk1"/>
              </a:solidFill>
              <a:latin typeface="Calibri"/>
              <a:ea typeface="Calibri"/>
              <a:cs typeface="Calibri"/>
              <a:sym typeface="Calibri"/>
            </a:endParaRPr>
          </a:p>
        </p:txBody>
      </p:sp>
      <p:sp>
        <p:nvSpPr>
          <p:cNvPr id="151" name="Google Shape;151;g454cd6e453_2_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54cd6e453_2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454cd6e453_2_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This is harder as negations of negative sentences might not always be positive , just less negative</a:t>
            </a:r>
            <a:endParaRPr b="0" i="0" sz="1200" u="none" cap="none" strike="noStrike">
              <a:solidFill>
                <a:schemeClr val="dk1"/>
              </a:solidFill>
              <a:latin typeface="Calibri"/>
              <a:ea typeface="Calibri"/>
              <a:cs typeface="Calibri"/>
              <a:sym typeface="Calibri"/>
            </a:endParaRPr>
          </a:p>
        </p:txBody>
      </p:sp>
      <p:sp>
        <p:nvSpPr>
          <p:cNvPr id="539" name="Google Shape;539;g454cd6e453_2_4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54cd6e453_2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454cd6e453_2_4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7" name="Google Shape;547;g454cd6e453_2_4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54cd6e453_2_46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454cd6e453_2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54cd6e453_2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454cd6e453_2_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0" name="Google Shape;560;g454cd6e453_2_4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54cd6e453_2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454cd6e453_2_4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1" name="Google Shape;571;g454cd6e453_2_4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54cd6e453_2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454cd6e453_2_4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where va is the embedding vector of the given aspect category in ACSA or computed by another CNN over aspect terms in ATSA. The two convolutions</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in Equation 2 and 3 are the same as the convolution in the vanilla CNN, but the convolutional features ai receives additional aspect information</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va with ReLU activation function. The proposed Gated Tanh-ReLU Units control the path through which the sentiment information flows towards the pooling layer. The gating mechanisms have proven to be effective in LSTM. In aspect based sentiment analysis, it is very common that different aspects with different sentiments appear in one sentence. The ReLU gate in Equation 2 does not have upper bound on positive inputs but strictly zero on negative inputs. Therefore, it can output a similarity score according to the relevance between the given aspect information va and the aspect feature ai at position t. If this score is zero,the sentiment features si would be blocked at the gate; otherwise, its magnitude would be amplified accordingly. The max-over-time pooling further removes the sentiment features which are not significant over the whole sentence</a:t>
            </a:r>
            <a:endParaRPr b="0" i="0" sz="1200" u="none" cap="none" strike="noStrike">
              <a:solidFill>
                <a:schemeClr val="dk1"/>
              </a:solidFill>
              <a:latin typeface="Calibri"/>
              <a:ea typeface="Calibri"/>
              <a:cs typeface="Calibri"/>
              <a:sym typeface="Calibri"/>
            </a:endParaRPr>
          </a:p>
        </p:txBody>
      </p:sp>
      <p:sp>
        <p:nvSpPr>
          <p:cNvPr id="579" name="Google Shape;579;g454cd6e453_2_4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54cd6e453_2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454cd6e453_2_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7" name="Google Shape;587;g454cd6e453_2_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54cd6e453_2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454cd6e453_2_5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96" name="Google Shape;596;g454cd6e453_2_5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54cd6e453_2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454cd6e453_2_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4" name="Google Shape;604;g454cd6e453_2_5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54cd6e453_2_5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454cd6e453_2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54cd6e453_2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454cd6e453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54cd6e453_2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454cd6e453_2_5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18" name="Google Shape;618;g454cd6e453_2_5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54cd6e453_2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454cd6e453_2_5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7" name="Google Shape;627;g454cd6e453_2_5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54cd6e453_2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454cd6e453_2_5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35" name="Google Shape;635;g454cd6e453_2_5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54cd6e453_2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454cd6e453_2_5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Since it’s a byte level model, the sentiment neuron changes value with every character</a:t>
            </a:r>
            <a:endParaRPr b="0" i="0" sz="1200" u="none" cap="none" strike="noStrike">
              <a:solidFill>
                <a:schemeClr val="dk1"/>
              </a:solidFill>
              <a:latin typeface="Calibri"/>
              <a:ea typeface="Calibri"/>
              <a:cs typeface="Calibri"/>
              <a:sym typeface="Calibri"/>
            </a:endParaRPr>
          </a:p>
        </p:txBody>
      </p:sp>
      <p:sp>
        <p:nvSpPr>
          <p:cNvPr id="643" name="Google Shape;643;g454cd6e453_2_5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54cd6e453_2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454cd6e453_2_5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Figure 2. Performance on the binary version of SST as a function of labeled training examples. The solid lines indicate the average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of 100 runs while the sharded regions indicate the 10th and 90th percentiles. Previous results on the dataset are plotted as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dashed lines with the numbers indicating the amount of examples required for logistic regression on the byte mLSTM representation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to match their performance. RNTN (Socher et al., 2013) CNN (Kim, 2014) DMN (Kumar et al., 2015) LSTM (Wieting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et al., 2015) NSE (Munkhdalai &amp; Yu, 2016) CT-LSTM (Lookset al., 2017)</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51" name="Google Shape;651;g454cd6e453_2_5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54cd6e453_2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454cd6e453_2_5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59" name="Google Shape;659;g454cd6e453_2_5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454cd6e453_2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454cd6e453_2_5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6" name="Google Shape;666;g454cd6e453_2_5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54cd6e453_2_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454cd6e453_2_5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A debate about whether firms with superior customer satisfaction earn superior stock returns has been persistent in the literature. Using 15 years of audited returns, the authors find convincing empirical evidence that stock returns on customer satisfaction do beat the market. The recorded cumulative returns were 518% over the years studied (2000–2014), compared with a 31% increase for the S&amp;P 500.</a:t>
            </a:r>
            <a:endParaRPr b="0" i="0" sz="1200" u="none" cap="none" strike="noStrike">
              <a:solidFill>
                <a:schemeClr val="dk1"/>
              </a:solidFill>
              <a:latin typeface="Calibri"/>
              <a:ea typeface="Calibri"/>
              <a:cs typeface="Calibri"/>
              <a:sym typeface="Calibri"/>
            </a:endParaRPr>
          </a:p>
        </p:txBody>
      </p:sp>
      <p:sp>
        <p:nvSpPr>
          <p:cNvPr id="672" name="Google Shape;672;g454cd6e453_2_5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454cd6e453_2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454cd6e453_2_5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We found that lagged sentiments leading up to a match have good predictive power for viewership especially for teams that have mixed probabilities of winning</a:t>
            </a:r>
            <a:endParaRPr b="0" i="0" sz="1200" u="none" cap="none" strike="noStrike">
              <a:solidFill>
                <a:schemeClr val="dk1"/>
              </a:solidFill>
              <a:latin typeface="Calibri"/>
              <a:ea typeface="Calibri"/>
              <a:cs typeface="Calibri"/>
              <a:sym typeface="Calibri"/>
            </a:endParaRPr>
          </a:p>
        </p:txBody>
      </p:sp>
      <p:sp>
        <p:nvSpPr>
          <p:cNvPr id="682" name="Google Shape;682;g454cd6e453_2_5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54cd6e453_2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454cd6e453_2_5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1" name="Google Shape;691;g454cd6e453_2_5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54cd6e453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454cd6e453_2_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Andrew L. Maas, Raymond E. Daly, Peter T. Pham, Dan Huang, Andrew Y. Ng, and Christopher Potts. 2011. Learning word vectors for sentiment analysis. In Proceedings of ACL:HLT, 142-150.</a:t>
            </a:r>
            <a:endParaRPr b="0" i="0" sz="1200" u="none" cap="none" strike="noStrike">
              <a:solidFill>
                <a:schemeClr val="dk1"/>
              </a:solidFill>
              <a:latin typeface="Calibri"/>
              <a:ea typeface="Calibri"/>
              <a:cs typeface="Calibri"/>
              <a:sym typeface="Calibri"/>
            </a:endParaRPr>
          </a:p>
        </p:txBody>
      </p:sp>
      <p:sp>
        <p:nvSpPr>
          <p:cNvPr id="178" name="Google Shape;178;g454cd6e453_2_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54cd6e453_2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g454cd6e453_2_5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9" name="Google Shape;699;g454cd6e453_2_5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54cd6e453_2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454cd6e453_2_5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7" name="Google Shape;707;g454cd6e453_2_5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54cd6e453_2_6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454cd6e453_2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54cd6e453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454cd6e453_2_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Sources :</a:t>
            </a:r>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 to be added)</a:t>
            </a:r>
            <a:endParaRPr b="0" i="0" sz="1200" u="none" cap="none" strike="noStrike">
              <a:solidFill>
                <a:schemeClr val="dk1"/>
              </a:solidFill>
              <a:latin typeface="Calibri"/>
              <a:ea typeface="Calibri"/>
              <a:cs typeface="Calibri"/>
              <a:sym typeface="Calibri"/>
            </a:endParaRPr>
          </a:p>
        </p:txBody>
      </p:sp>
      <p:sp>
        <p:nvSpPr>
          <p:cNvPr id="191" name="Google Shape;191;g454cd6e453_2_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54cd6e453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454cd6e453_2_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Various commercial tools have sprung up with different degrees of success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200" u="none" cap="none" strike="noStrike">
                <a:solidFill>
                  <a:schemeClr val="dk1"/>
                </a:solidFill>
                <a:latin typeface="Calibri"/>
                <a:ea typeface="Calibri"/>
                <a:cs typeface="Calibri"/>
                <a:sym typeface="Calibri"/>
              </a:rPr>
              <a:t>Mixed user experiences when using these tools and lot if improvement scope. Tools are still not very good at getting negation or polysemy right</a:t>
            </a:r>
            <a:endParaRPr b="0" i="0" sz="1200" u="none" cap="none" strike="noStrike">
              <a:solidFill>
                <a:schemeClr val="dk1"/>
              </a:solidFill>
              <a:latin typeface="Calibri"/>
              <a:ea typeface="Calibri"/>
              <a:cs typeface="Calibri"/>
              <a:sym typeface="Calibri"/>
            </a:endParaRPr>
          </a:p>
        </p:txBody>
      </p:sp>
      <p:sp>
        <p:nvSpPr>
          <p:cNvPr id="208" name="Google Shape;208;g454cd6e453_2_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54cd6e453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454cd6e453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ordnet.princeton.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arxiv.org/ftp/arxiv/papers/1801/1801.07883.pdf" TargetMode="Externa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nlp.stanford.edu:8080/sentiment/rntnDemo.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hyperlink" Target="https://nlp.stanford.edu/sentiment/treebank.html?we=O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www.cs.uic.edu/~liub/FBS/Sentiment-Analysis-tutorial-AAAI-2011.pdf" TargetMode="External"/><Relationship Id="rId4" Type="http://schemas.openxmlformats.org/officeDocument/2006/relationships/hyperlink" Target="http://www.saifmohammad.com/WebDocs/EMNLP2014-SentimentTutorial.pdf" TargetMode="External"/><Relationship Id="rId5" Type="http://schemas.openxmlformats.org/officeDocument/2006/relationships/hyperlink" Target="https://building.lang.ai/understanding-what-is-behind-sentiment-analysis-part-i-eaf1bcb43d2d" TargetMode="External"/><Relationship Id="rId6" Type="http://schemas.openxmlformats.org/officeDocument/2006/relationships/hyperlink" Target="https://www.aclweb.org/mirror/emnlp2016/tutorials/zhang-vo-t4.pdf" TargetMode="External"/><Relationship Id="rId7" Type="http://schemas.openxmlformats.org/officeDocument/2006/relationships/hyperlink" Target="http://confusedlanguagetech.blogspot.com/2012/07/jordan-boyd-graber-and-philip-resnik.html" TargetMode="External"/><Relationship Id="rId8" Type="http://schemas.openxmlformats.org/officeDocument/2006/relationships/hyperlink" Target="https://www.learndatasci.com/tutorials/predicting-reddit-news-sentiment-naive-bayes-text-classifier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nvSpPr>
        <p:spPr>
          <a:xfrm>
            <a:off x="3363146" y="2243412"/>
            <a:ext cx="2990654" cy="30008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GB" sz="1500" u="none" cap="none" strike="noStrike">
                <a:solidFill>
                  <a:schemeClr val="dk1"/>
                </a:solidFill>
                <a:latin typeface="Calibri"/>
                <a:ea typeface="Calibri"/>
                <a:cs typeface="Calibri"/>
                <a:sym typeface="Calibri"/>
              </a:rPr>
              <a:t>Presented By : Ishita Chakraborty</a:t>
            </a:r>
            <a:endParaRPr sz="1100"/>
          </a:p>
        </p:txBody>
      </p:sp>
      <p:sp>
        <p:nvSpPr>
          <p:cNvPr id="130" name="Google Shape;130;p25"/>
          <p:cNvSpPr txBox="1"/>
          <p:nvPr/>
        </p:nvSpPr>
        <p:spPr>
          <a:xfrm>
            <a:off x="886910" y="764313"/>
            <a:ext cx="7943126" cy="1321639"/>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3000"/>
              <a:buFont typeface="Arial"/>
              <a:buNone/>
            </a:pPr>
            <a:r>
              <a:rPr b="1" i="0" lang="en-GB" sz="3000" u="none" cap="none" strike="noStrike">
                <a:solidFill>
                  <a:schemeClr val="dk1"/>
                </a:solidFill>
                <a:latin typeface="Arial"/>
                <a:ea typeface="Arial"/>
                <a:cs typeface="Arial"/>
                <a:sym typeface="Arial"/>
              </a:rPr>
              <a:t>SENTIMENT ANALYSIS</a:t>
            </a:r>
            <a:endParaRPr b="1" i="0" sz="3000" u="none" cap="none" strike="noStrike">
              <a:solidFill>
                <a:schemeClr val="dk1"/>
              </a:solidFill>
              <a:latin typeface="Arial"/>
              <a:ea typeface="Arial"/>
              <a:cs typeface="Arial"/>
              <a:sym typeface="Arial"/>
            </a:endParaRPr>
          </a:p>
        </p:txBody>
      </p:sp>
      <p:sp>
        <p:nvSpPr>
          <p:cNvPr id="131" name="Google Shape;131;p25"/>
          <p:cNvSpPr txBox="1"/>
          <p:nvPr/>
        </p:nvSpPr>
        <p:spPr>
          <a:xfrm>
            <a:off x="225706" y="4479403"/>
            <a:ext cx="3767559"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Advanced Natural Language Processing</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Oct 30</a:t>
            </a:r>
            <a:r>
              <a:rPr baseline="30000" lang="en-GB" sz="1400">
                <a:solidFill>
                  <a:schemeClr val="dk1"/>
                </a:solidFill>
                <a:latin typeface="Calibri"/>
                <a:ea typeface="Calibri"/>
                <a:cs typeface="Calibri"/>
                <a:sym typeface="Calibri"/>
              </a:rPr>
              <a:t>th</a:t>
            </a:r>
            <a:r>
              <a:rPr lang="en-GB" sz="1400">
                <a:solidFill>
                  <a:schemeClr val="dk1"/>
                </a:solidFill>
                <a:latin typeface="Calibri"/>
                <a:ea typeface="Calibri"/>
                <a:cs typeface="Calibri"/>
                <a:sym typeface="Calibri"/>
              </a:rPr>
              <a:t> 2018</a:t>
            </a:r>
            <a:endParaRPr sz="1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4"/>
          <p:cNvPicPr preferRelativeResize="0"/>
          <p:nvPr/>
        </p:nvPicPr>
        <p:blipFill rotWithShape="1">
          <a:blip r:embed="rId3">
            <a:alphaModFix/>
          </a:blip>
          <a:srcRect b="0" l="0" r="0" t="0"/>
          <a:stretch/>
        </p:blipFill>
        <p:spPr>
          <a:xfrm>
            <a:off x="703434" y="1280305"/>
            <a:ext cx="2951273" cy="2127406"/>
          </a:xfrm>
          <a:prstGeom prst="rect">
            <a:avLst/>
          </a:prstGeom>
          <a:noFill/>
          <a:ln>
            <a:noFill/>
          </a:ln>
        </p:spPr>
      </p:pic>
      <p:sp>
        <p:nvSpPr>
          <p:cNvPr id="225" name="Google Shape;225;p34"/>
          <p:cNvSpPr/>
          <p:nvPr/>
        </p:nvSpPr>
        <p:spPr>
          <a:xfrm>
            <a:off x="4031795" y="2291787"/>
            <a:ext cx="538222" cy="36460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 name="Google Shape;226;p34"/>
          <p:cNvSpPr txBox="1"/>
          <p:nvPr/>
        </p:nvSpPr>
        <p:spPr>
          <a:xfrm>
            <a:off x="4817963" y="1198249"/>
            <a:ext cx="4019308" cy="3393236"/>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400"/>
              <a:buFont typeface="Calibri"/>
              <a:buAutoNum type="arabicPeriod"/>
            </a:pPr>
            <a:r>
              <a:rPr b="1" lang="en-GB" sz="1400">
                <a:solidFill>
                  <a:schemeClr val="dk1"/>
                </a:solidFill>
                <a:latin typeface="Calibri"/>
                <a:ea typeface="Calibri"/>
                <a:cs typeface="Calibri"/>
                <a:sym typeface="Calibri"/>
              </a:rPr>
              <a:t>POS tagging</a:t>
            </a:r>
            <a:r>
              <a:rPr lang="en-GB" sz="1400">
                <a:solidFill>
                  <a:schemeClr val="dk1"/>
                </a:solidFill>
                <a:latin typeface="Calibri"/>
                <a:ea typeface="Calibri"/>
                <a:cs typeface="Calibri"/>
                <a:sym typeface="Calibri"/>
              </a:rPr>
              <a:t>- Identify </a:t>
            </a:r>
            <a:r>
              <a:rPr lang="en-GB">
                <a:solidFill>
                  <a:schemeClr val="dk1"/>
                </a:solidFill>
                <a:latin typeface="Calibri"/>
                <a:ea typeface="Calibri"/>
                <a:cs typeface="Calibri"/>
                <a:sym typeface="Calibri"/>
              </a:rPr>
              <a:t>common noun and noun phrases, adjectives and adverbs</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Perform </a:t>
            </a:r>
            <a:r>
              <a:rPr b="1" lang="en-GB" sz="1400">
                <a:solidFill>
                  <a:schemeClr val="dk1"/>
                </a:solidFill>
                <a:latin typeface="Calibri"/>
                <a:ea typeface="Calibri"/>
                <a:cs typeface="Calibri"/>
                <a:sym typeface="Calibri"/>
              </a:rPr>
              <a:t>search</a:t>
            </a:r>
            <a:r>
              <a:rPr lang="en-GB" sz="1400">
                <a:solidFill>
                  <a:schemeClr val="dk1"/>
                </a:solidFill>
                <a:latin typeface="Calibri"/>
                <a:ea typeface="Calibri"/>
                <a:cs typeface="Calibri"/>
                <a:sym typeface="Calibri"/>
              </a:rPr>
              <a:t> over a pre defined lexicon or dictionary </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Assign a </a:t>
            </a:r>
            <a:r>
              <a:rPr b="1" lang="en-GB" sz="1400">
                <a:solidFill>
                  <a:schemeClr val="dk1"/>
                </a:solidFill>
                <a:latin typeface="Calibri"/>
                <a:ea typeface="Calibri"/>
                <a:cs typeface="Calibri"/>
                <a:sym typeface="Calibri"/>
              </a:rPr>
              <a:t>sentiment class </a:t>
            </a:r>
            <a:r>
              <a:rPr lang="en-GB" sz="1400">
                <a:solidFill>
                  <a:schemeClr val="dk1"/>
                </a:solidFill>
                <a:latin typeface="Calibri"/>
                <a:ea typeface="Calibri"/>
                <a:cs typeface="Calibri"/>
                <a:sym typeface="Calibri"/>
              </a:rPr>
              <a:t>to every opinion word</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Do some form of </a:t>
            </a:r>
            <a:r>
              <a:rPr b="1" lang="en-GB" sz="1400">
                <a:solidFill>
                  <a:schemeClr val="dk1"/>
                </a:solidFill>
                <a:latin typeface="Calibri"/>
                <a:ea typeface="Calibri"/>
                <a:cs typeface="Calibri"/>
                <a:sym typeface="Calibri"/>
              </a:rPr>
              <a:t>opinion aggregation  </a:t>
            </a:r>
            <a:r>
              <a:rPr lang="en-GB" sz="1400">
                <a:solidFill>
                  <a:schemeClr val="dk1"/>
                </a:solidFill>
                <a:latin typeface="Calibri"/>
                <a:ea typeface="Calibri"/>
                <a:cs typeface="Calibri"/>
                <a:sym typeface="Calibri"/>
              </a:rPr>
              <a:t>to assign a single sentiment class to the whole document</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34"/>
          <p:cNvSpPr txBox="1"/>
          <p:nvPr/>
        </p:nvSpPr>
        <p:spPr>
          <a:xfrm>
            <a:off x="703434" y="921250"/>
            <a:ext cx="213552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Input corpus </a:t>
            </a:r>
            <a:endParaRPr b="1" sz="1400">
              <a:solidFill>
                <a:schemeClr val="dk1"/>
              </a:solidFill>
              <a:latin typeface="Calibri"/>
              <a:ea typeface="Calibri"/>
              <a:cs typeface="Calibri"/>
              <a:sym typeface="Calibri"/>
            </a:endParaRPr>
          </a:p>
        </p:txBody>
      </p:sp>
      <p:graphicFrame>
        <p:nvGraphicFramePr>
          <p:cNvPr id="228" name="Google Shape;228;p34"/>
          <p:cNvGraphicFramePr/>
          <p:nvPr/>
        </p:nvGraphicFramePr>
        <p:xfrm>
          <a:off x="703434" y="3889093"/>
          <a:ext cx="3000000" cy="3000000"/>
        </p:xfrm>
        <a:graphic>
          <a:graphicData uri="http://schemas.openxmlformats.org/drawingml/2006/table">
            <a:tbl>
              <a:tblPr bandRow="1" firstRow="1">
                <a:noFill/>
                <a:tableStyleId>{A3E9B254-4DD2-43E9-AD4C-EB7C0A02BDB6}</a:tableStyleId>
              </a:tblPr>
              <a:tblGrid>
                <a:gridCol w="1286075"/>
                <a:gridCol w="1286075"/>
              </a:tblGrid>
              <a:tr h="186675">
                <a:tc>
                  <a:txBody>
                    <a:bodyPr>
                      <a:noAutofit/>
                    </a:bodyPr>
                    <a:lstStyle/>
                    <a:p>
                      <a:pPr indent="0" lvl="0" marL="0" marR="0" rtl="0" algn="l">
                        <a:spcBef>
                          <a:spcPts val="0"/>
                        </a:spcBef>
                        <a:spcAft>
                          <a:spcPts val="0"/>
                        </a:spcAft>
                        <a:buNone/>
                      </a:pPr>
                      <a:r>
                        <a:rPr lang="en-GB" sz="1400" u="none" cap="none" strike="noStrike"/>
                        <a:t>Word</a:t>
                      </a:r>
                      <a:endParaRPr sz="1400"/>
                    </a:p>
                  </a:txBody>
                  <a:tcPr marT="34300" marB="34300" marR="68600" marL="68600"/>
                </a:tc>
                <a:tc>
                  <a:txBody>
                    <a:bodyPr>
                      <a:noAutofit/>
                    </a:bodyPr>
                    <a:lstStyle/>
                    <a:p>
                      <a:pPr indent="0" lvl="0" marL="0" marR="0" rtl="0" algn="l">
                        <a:spcBef>
                          <a:spcPts val="0"/>
                        </a:spcBef>
                        <a:spcAft>
                          <a:spcPts val="0"/>
                        </a:spcAft>
                        <a:buNone/>
                      </a:pPr>
                      <a:r>
                        <a:rPr lang="en-GB" sz="1400"/>
                        <a:t>sentiment</a:t>
                      </a:r>
                      <a:endParaRPr sz="1400"/>
                    </a:p>
                  </a:txBody>
                  <a:tcPr marT="34300" marB="34300" marR="68600" marL="68600"/>
                </a:tc>
              </a:tr>
              <a:tr h="209100">
                <a:tc>
                  <a:txBody>
                    <a:bodyPr>
                      <a:noAutofit/>
                    </a:bodyPr>
                    <a:lstStyle/>
                    <a:p>
                      <a:pPr indent="0" lvl="0" marL="0" marR="0" rtl="0" algn="l">
                        <a:spcBef>
                          <a:spcPts val="0"/>
                        </a:spcBef>
                        <a:spcAft>
                          <a:spcPts val="0"/>
                        </a:spcAft>
                        <a:buNone/>
                      </a:pPr>
                      <a:r>
                        <a:rPr lang="en-GB" sz="1400"/>
                        <a:t>Good</a:t>
                      </a:r>
                      <a:endParaRPr sz="1400"/>
                    </a:p>
                  </a:txBody>
                  <a:tcPr marT="34300" marB="34300" marR="68600" marL="68600"/>
                </a:tc>
                <a:tc>
                  <a:txBody>
                    <a:bodyPr>
                      <a:noAutofit/>
                    </a:bodyPr>
                    <a:lstStyle/>
                    <a:p>
                      <a:pPr indent="0" lvl="0" marL="0" marR="0" rtl="0" algn="l">
                        <a:spcBef>
                          <a:spcPts val="0"/>
                        </a:spcBef>
                        <a:spcAft>
                          <a:spcPts val="0"/>
                        </a:spcAft>
                        <a:buNone/>
                      </a:pPr>
                      <a:r>
                        <a:rPr lang="en-GB" sz="1400"/>
                        <a:t>+1</a:t>
                      </a:r>
                      <a:endParaRPr sz="1400"/>
                    </a:p>
                  </a:txBody>
                  <a:tcPr marT="34300" marB="34300" marR="68600" marL="68600"/>
                </a:tc>
              </a:tr>
              <a:tr h="209100">
                <a:tc>
                  <a:txBody>
                    <a:bodyPr>
                      <a:noAutofit/>
                    </a:bodyPr>
                    <a:lstStyle/>
                    <a:p>
                      <a:pPr indent="0" lvl="0" marL="0" marR="0" rtl="0" algn="l">
                        <a:spcBef>
                          <a:spcPts val="0"/>
                        </a:spcBef>
                        <a:spcAft>
                          <a:spcPts val="0"/>
                        </a:spcAft>
                        <a:buNone/>
                      </a:pPr>
                      <a:r>
                        <a:rPr lang="en-GB" sz="1400"/>
                        <a:t>Great</a:t>
                      </a:r>
                      <a:endParaRPr sz="1400"/>
                    </a:p>
                  </a:txBody>
                  <a:tcPr marT="34300" marB="34300" marR="68600" marL="68600"/>
                </a:tc>
                <a:tc>
                  <a:txBody>
                    <a:bodyPr>
                      <a:noAutofit/>
                    </a:bodyPr>
                    <a:lstStyle/>
                    <a:p>
                      <a:pPr indent="0" lvl="0" marL="0" marR="0" rtl="0" algn="l">
                        <a:spcBef>
                          <a:spcPts val="0"/>
                        </a:spcBef>
                        <a:spcAft>
                          <a:spcPts val="0"/>
                        </a:spcAft>
                        <a:buNone/>
                      </a:pPr>
                      <a:r>
                        <a:rPr lang="en-GB" sz="1400"/>
                        <a:t>+2</a:t>
                      </a:r>
                      <a:endParaRPr sz="1400"/>
                    </a:p>
                  </a:txBody>
                  <a:tcPr marT="34300" marB="34300" marR="68600" marL="68600"/>
                </a:tc>
              </a:tr>
              <a:tr h="209100">
                <a:tc>
                  <a:txBody>
                    <a:bodyPr>
                      <a:noAutofit/>
                    </a:bodyPr>
                    <a:lstStyle/>
                    <a:p>
                      <a:pPr indent="0" lvl="0" marL="0" marR="0" rtl="0" algn="l">
                        <a:spcBef>
                          <a:spcPts val="0"/>
                        </a:spcBef>
                        <a:spcAft>
                          <a:spcPts val="0"/>
                        </a:spcAft>
                        <a:buNone/>
                      </a:pPr>
                      <a:r>
                        <a:rPr lang="en-GB" sz="1400"/>
                        <a:t>bad</a:t>
                      </a:r>
                      <a:endParaRPr sz="1400"/>
                    </a:p>
                  </a:txBody>
                  <a:tcPr marT="34300" marB="34300" marR="68600" marL="68600"/>
                </a:tc>
                <a:tc>
                  <a:txBody>
                    <a:bodyPr>
                      <a:noAutofit/>
                    </a:bodyPr>
                    <a:lstStyle/>
                    <a:p>
                      <a:pPr indent="0" lvl="0" marL="0" marR="0" rtl="0" algn="l">
                        <a:spcBef>
                          <a:spcPts val="0"/>
                        </a:spcBef>
                        <a:spcAft>
                          <a:spcPts val="0"/>
                        </a:spcAft>
                        <a:buNone/>
                      </a:pPr>
                      <a:r>
                        <a:rPr lang="en-GB" sz="1400"/>
                        <a:t>-1</a:t>
                      </a:r>
                      <a:endParaRPr sz="1400"/>
                    </a:p>
                  </a:txBody>
                  <a:tcPr marT="34300" marB="34300" marR="68600" marL="68600"/>
                </a:tc>
              </a:tr>
            </a:tbl>
          </a:graphicData>
        </a:graphic>
      </p:graphicFrame>
      <p:sp>
        <p:nvSpPr>
          <p:cNvPr id="229" name="Google Shape;229;p34"/>
          <p:cNvSpPr txBox="1"/>
          <p:nvPr/>
        </p:nvSpPr>
        <p:spPr>
          <a:xfrm>
            <a:off x="703434" y="3519249"/>
            <a:ext cx="213552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Dictionary </a:t>
            </a:r>
            <a:endParaRPr b="1" sz="1400">
              <a:solidFill>
                <a:schemeClr val="dk1"/>
              </a:solidFill>
              <a:latin typeface="Calibri"/>
              <a:ea typeface="Calibri"/>
              <a:cs typeface="Calibri"/>
              <a:sym typeface="Calibri"/>
            </a:endParaRPr>
          </a:p>
        </p:txBody>
      </p:sp>
      <p:sp>
        <p:nvSpPr>
          <p:cNvPr id="230" name="Google Shape;230;p34"/>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Lexicon Methods : Framework</a:t>
            </a:r>
            <a:endParaRPr b="1" sz="30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Static Human Tagged Lexicons</a:t>
            </a:r>
            <a:endParaRPr b="1" sz="3000">
              <a:solidFill>
                <a:schemeClr val="dk1"/>
              </a:solidFill>
              <a:latin typeface="Arial"/>
              <a:ea typeface="Arial"/>
              <a:cs typeface="Arial"/>
              <a:sym typeface="Arial"/>
            </a:endParaRPr>
          </a:p>
        </p:txBody>
      </p:sp>
      <p:sp>
        <p:nvSpPr>
          <p:cNvPr id="237" name="Google Shape;237;p35"/>
          <p:cNvSpPr/>
          <p:nvPr/>
        </p:nvSpPr>
        <p:spPr>
          <a:xfrm>
            <a:off x="610564" y="949096"/>
            <a:ext cx="8191983" cy="3693319"/>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Hu and Liu (2004) lexicon contains 2006 positive words and 4783 negative words</a:t>
            </a:r>
            <a:endParaRPr sz="1100"/>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Mohammad and Turney (2013) Lexicon contains 14182 words with 10 labels (8 emoticons and 2 sentiments) </a:t>
            </a:r>
            <a:endParaRPr sz="1500">
              <a:solidFill>
                <a:schemeClr val="dk1"/>
              </a:solidFill>
              <a:latin typeface="Calibri"/>
              <a:ea typeface="Calibri"/>
              <a:cs typeface="Calibri"/>
              <a:sym typeface="Calibri"/>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400">
              <a:solidFill>
                <a:schemeClr val="dk1"/>
              </a:solidFill>
              <a:latin typeface="Calibri"/>
              <a:ea typeface="Calibri"/>
              <a:cs typeface="Calibri"/>
              <a:sym typeface="Calibri"/>
            </a:endParaRPr>
          </a:p>
          <a:p>
            <a:pPr indent="0" lvl="0" marL="0" marR="0" rtl="0" algn="l">
              <a:spcBef>
                <a:spcPts val="0"/>
              </a:spcBef>
              <a:spcAft>
                <a:spcPts val="0"/>
              </a:spcAft>
              <a:buNone/>
            </a:pPr>
            <a:r>
              <a:rPr i="1" lang="en-GB" sz="1200">
                <a:solidFill>
                  <a:schemeClr val="dk1"/>
                </a:solidFill>
                <a:latin typeface="Calibri"/>
                <a:ea typeface="Calibri"/>
                <a:cs typeface="Calibri"/>
                <a:sym typeface="Calibri"/>
              </a:rPr>
              <a:t>Saif M. Mohammad and Peter D. Turney. 2010. Emotions evoked by common words and phrases: using mechanical turk to create an emotion lexicon. In Proceedings of NAACL:HLT 2010 Workshop on CAAGET, 26-34. </a:t>
            </a:r>
            <a:endParaRPr sz="1100"/>
          </a:p>
        </p:txBody>
      </p:sp>
      <p:pic>
        <p:nvPicPr>
          <p:cNvPr id="238" name="Google Shape;238;p35"/>
          <p:cNvPicPr preferRelativeResize="0"/>
          <p:nvPr/>
        </p:nvPicPr>
        <p:blipFill rotWithShape="1">
          <a:blip r:embed="rId3">
            <a:alphaModFix/>
          </a:blip>
          <a:srcRect b="0" l="0" r="0" t="0"/>
          <a:stretch/>
        </p:blipFill>
        <p:spPr>
          <a:xfrm>
            <a:off x="842058" y="2240797"/>
            <a:ext cx="4282859" cy="1899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Automation: SentiNet Project</a:t>
            </a:r>
            <a:endParaRPr b="1" sz="3000">
              <a:solidFill>
                <a:schemeClr val="dk1"/>
              </a:solidFill>
              <a:latin typeface="Arial"/>
              <a:ea typeface="Arial"/>
              <a:cs typeface="Arial"/>
              <a:sym typeface="Arial"/>
            </a:endParaRPr>
          </a:p>
        </p:txBody>
      </p:sp>
      <p:sp>
        <p:nvSpPr>
          <p:cNvPr id="245" name="Google Shape;245;p36"/>
          <p:cNvSpPr/>
          <p:nvPr/>
        </p:nvSpPr>
        <p:spPr>
          <a:xfrm>
            <a:off x="364603" y="855521"/>
            <a:ext cx="8429264" cy="300082"/>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SentiWordNet (Esuli et al, 2006) learns positive and negative sentiment scores for synsets in WordNet </a:t>
            </a:r>
            <a:endParaRPr sz="1100"/>
          </a:p>
        </p:txBody>
      </p:sp>
      <p:pic>
        <p:nvPicPr>
          <p:cNvPr id="246" name="Google Shape;246;p36"/>
          <p:cNvPicPr preferRelativeResize="0"/>
          <p:nvPr/>
        </p:nvPicPr>
        <p:blipFill rotWithShape="1">
          <a:blip r:embed="rId3">
            <a:alphaModFix/>
          </a:blip>
          <a:srcRect b="0" l="0" r="0" t="0"/>
          <a:stretch/>
        </p:blipFill>
        <p:spPr>
          <a:xfrm>
            <a:off x="512180" y="1312761"/>
            <a:ext cx="8158704" cy="3393209"/>
          </a:xfrm>
          <a:prstGeom prst="rect">
            <a:avLst/>
          </a:prstGeom>
          <a:noFill/>
          <a:ln>
            <a:noFill/>
          </a:ln>
        </p:spPr>
      </p:pic>
      <p:sp>
        <p:nvSpPr>
          <p:cNvPr id="247" name="Google Shape;247;p36"/>
          <p:cNvSpPr/>
          <p:nvPr/>
        </p:nvSpPr>
        <p:spPr>
          <a:xfrm>
            <a:off x="219919" y="4786102"/>
            <a:ext cx="644709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Source : http://sentiment.christopherpotts.net/lexicons.html#sentiwordnet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LIWC</a:t>
            </a:r>
            <a:endParaRPr b="1" sz="3000">
              <a:solidFill>
                <a:schemeClr val="dk1"/>
              </a:solidFill>
              <a:latin typeface="Arial"/>
              <a:ea typeface="Arial"/>
              <a:cs typeface="Arial"/>
              <a:sym typeface="Arial"/>
            </a:endParaRPr>
          </a:p>
        </p:txBody>
      </p:sp>
      <p:sp>
        <p:nvSpPr>
          <p:cNvPr id="254" name="Google Shape;254;p37"/>
          <p:cNvSpPr/>
          <p:nvPr/>
        </p:nvSpPr>
        <p:spPr>
          <a:xfrm>
            <a:off x="364603" y="855521"/>
            <a:ext cx="8429264" cy="530915"/>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Linguistic Inquiry and Word Counts (LIWC) is a propriety database consisting of a lot of categorized regular expressions</a:t>
            </a:r>
            <a:endParaRPr sz="1500">
              <a:solidFill>
                <a:schemeClr val="dk1"/>
              </a:solidFill>
              <a:latin typeface="Calibri"/>
              <a:ea typeface="Calibri"/>
              <a:cs typeface="Calibri"/>
              <a:sym typeface="Calibri"/>
            </a:endParaRPr>
          </a:p>
        </p:txBody>
      </p:sp>
      <p:sp>
        <p:nvSpPr>
          <p:cNvPr id="255" name="Google Shape;255;p37"/>
          <p:cNvSpPr/>
          <p:nvPr/>
        </p:nvSpPr>
        <p:spPr>
          <a:xfrm>
            <a:off x="219919" y="4786102"/>
            <a:ext cx="644709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Source : http://sentiment.christopherpotts.net/lexicons.html#sentiwordnet</a:t>
            </a:r>
            <a:endParaRPr sz="1100"/>
          </a:p>
        </p:txBody>
      </p:sp>
      <p:pic>
        <p:nvPicPr>
          <p:cNvPr id="256" name="Google Shape;256;p37"/>
          <p:cNvPicPr preferRelativeResize="0"/>
          <p:nvPr/>
        </p:nvPicPr>
        <p:blipFill rotWithShape="1">
          <a:blip r:embed="rId3">
            <a:alphaModFix/>
          </a:blip>
          <a:srcRect b="0" l="0" r="0" t="0"/>
          <a:stretch/>
        </p:blipFill>
        <p:spPr>
          <a:xfrm>
            <a:off x="286474" y="1510195"/>
            <a:ext cx="8594202" cy="31521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nvSpPr>
        <p:spPr>
          <a:xfrm>
            <a:off x="295154" y="1128532"/>
            <a:ext cx="3906456" cy="3046988"/>
          </a:xfrm>
          <a:prstGeom prst="rect">
            <a:avLst/>
          </a:prstGeom>
          <a:solidFill>
            <a:srgbClr val="E1EFD8"/>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Worked extremely well for opinion summarization of large documents</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Have been used for opinion trend analysis in political blogs and opinion summarization on forums like TripAdvisor </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 Several lexicons and open databases were created to improve scalability of these methods</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38"/>
          <p:cNvSpPr/>
          <p:nvPr/>
        </p:nvSpPr>
        <p:spPr>
          <a:xfrm>
            <a:off x="364602" y="4708636"/>
            <a:ext cx="238156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3"/>
              </a:rPr>
              <a:t>https://wordnet.princeton.edu</a:t>
            </a:r>
            <a:r>
              <a:rPr lang="en-GB" sz="1400">
                <a:solidFill>
                  <a:schemeClr val="dk1"/>
                </a:solidFill>
                <a:latin typeface="Calibri"/>
                <a:ea typeface="Calibri"/>
                <a:cs typeface="Calibri"/>
                <a:sym typeface="Calibri"/>
              </a:rPr>
              <a:t>/</a:t>
            </a:r>
            <a:endParaRPr sz="1100"/>
          </a:p>
        </p:txBody>
      </p:sp>
      <p:sp>
        <p:nvSpPr>
          <p:cNvPr id="264" name="Google Shape;264;p3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Dictionary Methods : Success and Failures</a:t>
            </a:r>
            <a:endParaRPr b="1" sz="3000">
              <a:solidFill>
                <a:schemeClr val="dk1"/>
              </a:solidFill>
              <a:latin typeface="Arial"/>
              <a:ea typeface="Arial"/>
              <a:cs typeface="Arial"/>
              <a:sym typeface="Arial"/>
            </a:endParaRPr>
          </a:p>
        </p:txBody>
      </p:sp>
      <p:sp>
        <p:nvSpPr>
          <p:cNvPr id="265" name="Google Shape;265;p38"/>
          <p:cNvSpPr txBox="1"/>
          <p:nvPr/>
        </p:nvSpPr>
        <p:spPr>
          <a:xfrm>
            <a:off x="4652299" y="1102489"/>
            <a:ext cx="4046076" cy="3070071"/>
          </a:xfrm>
          <a:prstGeom prst="rect">
            <a:avLst/>
          </a:prstGeom>
          <a:solidFill>
            <a:srgbClr val="FBE4D4"/>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228600" lvl="0" marL="215900" marR="0" rtl="0" algn="l">
              <a:spcBef>
                <a:spcPts val="0"/>
              </a:spcBef>
              <a:spcAft>
                <a:spcPts val="0"/>
              </a:spcAft>
              <a:buClr>
                <a:schemeClr val="dk1"/>
              </a:buClr>
              <a:buSzPts val="1800"/>
              <a:buFont typeface="Noto Sans Symbols"/>
              <a:buChar char="▪"/>
            </a:pPr>
            <a:r>
              <a:rPr lang="en-GB"/>
              <a:t>Not scalable method, lexicon used in one domain has little applicability in a different domain </a:t>
            </a:r>
            <a:endParaRPr/>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Fail to accurately capturing negation or sentiment shifters -  </a:t>
            </a:r>
            <a:r>
              <a:rPr b="1" lang="en-GB" sz="1500">
                <a:solidFill>
                  <a:schemeClr val="dk1"/>
                </a:solidFill>
                <a:latin typeface="Calibri"/>
                <a:ea typeface="Calibri"/>
                <a:cs typeface="Calibri"/>
                <a:sym typeface="Calibri"/>
              </a:rPr>
              <a:t>“ not the greatest movie ” , “ pretty bad ”</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Fail to do well for small texts like tweets</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Human effort is large</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Negation : Hard to handle</a:t>
            </a:r>
            <a:endParaRPr b="1" sz="3000">
              <a:solidFill>
                <a:schemeClr val="dk1"/>
              </a:solidFill>
              <a:latin typeface="Arial"/>
              <a:ea typeface="Arial"/>
              <a:cs typeface="Arial"/>
              <a:sym typeface="Arial"/>
            </a:endParaRPr>
          </a:p>
        </p:txBody>
      </p:sp>
      <p:sp>
        <p:nvSpPr>
          <p:cNvPr id="272" name="Google Shape;272;p39"/>
          <p:cNvSpPr txBox="1"/>
          <p:nvPr/>
        </p:nvSpPr>
        <p:spPr>
          <a:xfrm>
            <a:off x="659757" y="1145894"/>
            <a:ext cx="7681248" cy="256224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Negation impacts the polarity of the base word in many complicated ways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      “ not good ”       -----------→ Total Reversal</a:t>
            </a:r>
            <a:endParaRPr sz="11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       “ not that great ”   --------→  Partial Reversal</a:t>
            </a:r>
            <a:endParaRPr sz="11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       “ not so much of a success ”  ---------→ Changes degree </a:t>
            </a:r>
            <a:endParaRPr sz="11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        “ good but hard to get ” ---------→ Contrastive Conjunction</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Lexicon methods in general have not done very well in handling negative and some deep learning models ( Socher et al 2013 , Kim 2014 ) have shown better results in handling negation</a:t>
            </a:r>
            <a:endParaRPr sz="1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Specific challenges for social media text</a:t>
            </a:r>
            <a:endParaRPr b="1" sz="3000">
              <a:solidFill>
                <a:schemeClr val="dk1"/>
              </a:solidFill>
              <a:latin typeface="Arial"/>
              <a:ea typeface="Arial"/>
              <a:cs typeface="Arial"/>
              <a:sym typeface="Arial"/>
            </a:endParaRPr>
          </a:p>
        </p:txBody>
      </p:sp>
      <p:sp>
        <p:nvSpPr>
          <p:cNvPr id="279" name="Google Shape;279;p40"/>
          <p:cNvSpPr txBox="1"/>
          <p:nvPr/>
        </p:nvSpPr>
        <p:spPr>
          <a:xfrm>
            <a:off x="946231" y="1137213"/>
            <a:ext cx="5929131" cy="256224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Informal , Vocabulary varies</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Sarcasm and Humor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Spelling Mistakes ( Deliberate)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 e.g.  Amaaaziiing , suuuuuuperrrr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Emoticons , hashtags , special strings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Fake reviewers</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Meta-information like links and dates</a:t>
            </a:r>
            <a:endParaRPr sz="1400">
              <a:solidFill>
                <a:schemeClr val="dk1"/>
              </a:solidFill>
              <a:latin typeface="Calibri"/>
              <a:ea typeface="Calibri"/>
              <a:cs typeface="Calibri"/>
              <a:sym typeface="Calibri"/>
            </a:endParaRPr>
          </a:p>
        </p:txBody>
      </p:sp>
      <p:pic>
        <p:nvPicPr>
          <p:cNvPr id="280" name="Google Shape;280;p40"/>
          <p:cNvPicPr preferRelativeResize="0"/>
          <p:nvPr/>
        </p:nvPicPr>
        <p:blipFill rotWithShape="1">
          <a:blip r:embed="rId3">
            <a:alphaModFix/>
          </a:blip>
          <a:srcRect b="0" l="0" r="0" t="0"/>
          <a:stretch/>
        </p:blipFill>
        <p:spPr>
          <a:xfrm>
            <a:off x="4160737" y="634040"/>
            <a:ext cx="4485012" cy="1214438"/>
          </a:xfrm>
          <a:prstGeom prst="rect">
            <a:avLst/>
          </a:prstGeom>
          <a:noFill/>
          <a:ln>
            <a:noFill/>
          </a:ln>
        </p:spPr>
      </p:pic>
      <p:pic>
        <p:nvPicPr>
          <p:cNvPr id="281" name="Google Shape;281;p40"/>
          <p:cNvPicPr preferRelativeResize="0"/>
          <p:nvPr/>
        </p:nvPicPr>
        <p:blipFill rotWithShape="1">
          <a:blip r:embed="rId4">
            <a:alphaModFix/>
          </a:blip>
          <a:srcRect b="0" l="0" r="0" t="0"/>
          <a:stretch/>
        </p:blipFill>
        <p:spPr>
          <a:xfrm>
            <a:off x="4213000" y="1848478"/>
            <a:ext cx="4432748" cy="1150651"/>
          </a:xfrm>
          <a:prstGeom prst="rect">
            <a:avLst/>
          </a:prstGeom>
          <a:noFill/>
          <a:ln>
            <a:noFill/>
          </a:ln>
        </p:spPr>
      </p:pic>
      <p:pic>
        <p:nvPicPr>
          <p:cNvPr id="282" name="Google Shape;282;p40"/>
          <p:cNvPicPr preferRelativeResize="0"/>
          <p:nvPr/>
        </p:nvPicPr>
        <p:blipFill rotWithShape="1">
          <a:blip r:embed="rId5">
            <a:alphaModFix/>
          </a:blip>
          <a:srcRect b="0" l="0" r="0" t="0"/>
          <a:stretch/>
        </p:blipFill>
        <p:spPr>
          <a:xfrm>
            <a:off x="3910796" y="2999129"/>
            <a:ext cx="4064432" cy="2096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Challenges in creating lexicons</a:t>
            </a:r>
            <a:endParaRPr b="1" sz="3000">
              <a:solidFill>
                <a:schemeClr val="dk1"/>
              </a:solidFill>
              <a:latin typeface="Arial"/>
              <a:ea typeface="Arial"/>
              <a:cs typeface="Arial"/>
              <a:sym typeface="Arial"/>
            </a:endParaRPr>
          </a:p>
        </p:txBody>
      </p:sp>
      <p:sp>
        <p:nvSpPr>
          <p:cNvPr id="289" name="Google Shape;289;p41"/>
          <p:cNvSpPr txBox="1"/>
          <p:nvPr/>
        </p:nvSpPr>
        <p:spPr>
          <a:xfrm>
            <a:off x="468775" y="1180618"/>
            <a:ext cx="8238281" cy="1315744"/>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Even Humans are not 100 percent accurate in classifying sentiments , the task becomes harder when we go beyond the 3- classes</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One way to overcome this challenge is to use Max Diff Technique</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Example Max Diff Question :</a:t>
            </a:r>
            <a:endParaRPr sz="1400">
              <a:solidFill>
                <a:schemeClr val="dk1"/>
              </a:solidFill>
              <a:latin typeface="Calibri"/>
              <a:ea typeface="Calibri"/>
              <a:cs typeface="Calibri"/>
              <a:sym typeface="Calibri"/>
            </a:endParaRPr>
          </a:p>
        </p:txBody>
      </p:sp>
      <p:sp>
        <p:nvSpPr>
          <p:cNvPr id="290" name="Google Shape;290;p41"/>
          <p:cNvSpPr txBox="1"/>
          <p:nvPr/>
        </p:nvSpPr>
        <p:spPr>
          <a:xfrm>
            <a:off x="572947" y="2699795"/>
            <a:ext cx="7578524" cy="173124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Arial Black"/>
                <a:ea typeface="Arial Black"/>
                <a:cs typeface="Arial Black"/>
                <a:sym typeface="Arial Black"/>
              </a:rPr>
              <a:t>Which of the 4 words is most positive :  good , nice , spectacular , great ?</a:t>
            </a:r>
            <a:endParaRPr sz="1100"/>
          </a:p>
          <a:p>
            <a:pPr indent="0" lvl="0" marL="0" marR="0" rtl="0" algn="l">
              <a:spcBef>
                <a:spcPts val="0"/>
              </a:spcBef>
              <a:spcAft>
                <a:spcPts val="0"/>
              </a:spcAft>
              <a:buNone/>
            </a:pPr>
            <a:r>
              <a:t/>
            </a:r>
            <a:endParaRPr sz="1400">
              <a:solidFill>
                <a:schemeClr val="dk1"/>
              </a:solidFill>
              <a:latin typeface="Arial Black"/>
              <a:ea typeface="Arial Black"/>
              <a:cs typeface="Arial Black"/>
              <a:sym typeface="Arial Black"/>
            </a:endParaRPr>
          </a:p>
          <a:p>
            <a:pPr indent="0" lvl="0" marL="0" marR="0" rtl="0" algn="l">
              <a:spcBef>
                <a:spcPts val="0"/>
              </a:spcBef>
              <a:spcAft>
                <a:spcPts val="0"/>
              </a:spcAft>
              <a:buNone/>
            </a:pPr>
            <a:r>
              <a:rPr lang="en-GB" sz="1400">
                <a:solidFill>
                  <a:schemeClr val="dk1"/>
                </a:solidFill>
                <a:latin typeface="Arial Black"/>
                <a:ea typeface="Arial Black"/>
                <a:cs typeface="Arial Black"/>
                <a:sym typeface="Arial Black"/>
              </a:rPr>
              <a:t>Possible Answer :  nice &lt; good &lt; great &lt; spectacular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Kiritchenko, Zhu, and Mohammad, 2014 generated  3000 Max Diff questions  and each question was answered by 10 annotators on CrowdFlower </a:t>
            </a:r>
            <a:endParaRPr sz="1400">
              <a:solidFill>
                <a:schemeClr val="dk1"/>
              </a:solidFill>
              <a:latin typeface="Arial Black"/>
              <a:ea typeface="Arial Black"/>
              <a:cs typeface="Arial Black"/>
              <a:sym typeface="Arial Black"/>
            </a:endParaRPr>
          </a:p>
          <a:p>
            <a:pPr indent="0" lvl="0" marL="0" marR="0" rtl="0" algn="l">
              <a:spcBef>
                <a:spcPts val="0"/>
              </a:spcBef>
              <a:spcAft>
                <a:spcPts val="0"/>
              </a:spcAft>
              <a:buNone/>
            </a:pPr>
            <a:r>
              <a:t/>
            </a:r>
            <a:endParaRPr sz="1400">
              <a:solidFill>
                <a:schemeClr val="dk1"/>
              </a:solidFill>
              <a:latin typeface="Arial Black"/>
              <a:ea typeface="Arial Black"/>
              <a:cs typeface="Arial Black"/>
              <a:sym typeface="Arial Black"/>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Challenges in creating lexicons</a:t>
            </a:r>
            <a:endParaRPr b="1" sz="3000">
              <a:solidFill>
                <a:schemeClr val="dk1"/>
              </a:solidFill>
              <a:latin typeface="Arial"/>
              <a:ea typeface="Arial"/>
              <a:cs typeface="Arial"/>
              <a:sym typeface="Arial"/>
            </a:endParaRPr>
          </a:p>
        </p:txBody>
      </p:sp>
      <p:sp>
        <p:nvSpPr>
          <p:cNvPr id="297" name="Google Shape;297;p42"/>
          <p:cNvSpPr txBox="1"/>
          <p:nvPr/>
        </p:nvSpPr>
        <p:spPr>
          <a:xfrm>
            <a:off x="708949" y="1076446"/>
            <a:ext cx="7381754" cy="3808735"/>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Since it is hard to generate large lexicons, there been techniques that can create similar words from a base word</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A measure like Pointwise Mutual Information ( PMI) is used to find how similar words are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Idea is to create some seed positive and negative words and measure the similarity of new words based on these words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pic>
        <p:nvPicPr>
          <p:cNvPr id="298" name="Google Shape;298;p42"/>
          <p:cNvPicPr preferRelativeResize="0"/>
          <p:nvPr/>
        </p:nvPicPr>
        <p:blipFill rotWithShape="1">
          <a:blip r:embed="rId3">
            <a:alphaModFix/>
          </a:blip>
          <a:srcRect b="0" l="0" r="0" t="0"/>
          <a:stretch/>
        </p:blipFill>
        <p:spPr>
          <a:xfrm>
            <a:off x="1666755" y="2290612"/>
            <a:ext cx="4443413" cy="478631"/>
          </a:xfrm>
          <a:prstGeom prst="rect">
            <a:avLst/>
          </a:prstGeom>
          <a:noFill/>
          <a:ln>
            <a:noFill/>
          </a:ln>
        </p:spPr>
      </p:pic>
      <p:sp>
        <p:nvSpPr>
          <p:cNvPr id="299" name="Google Shape;299;p42"/>
          <p:cNvSpPr txBox="1"/>
          <p:nvPr/>
        </p:nvSpPr>
        <p:spPr>
          <a:xfrm>
            <a:off x="1605263" y="2865400"/>
            <a:ext cx="5972537"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High PMI  =&gt;  words likely to co-occur a lot more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Low PMI = &gt; words do not co occur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3"/>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Comparison Paper 1 : SentiBench </a:t>
            </a:r>
            <a:endParaRPr b="1" sz="3000">
              <a:solidFill>
                <a:schemeClr val="dk1"/>
              </a:solidFill>
              <a:latin typeface="Arial"/>
              <a:ea typeface="Arial"/>
              <a:cs typeface="Arial"/>
              <a:sym typeface="Arial"/>
            </a:endParaRPr>
          </a:p>
        </p:txBody>
      </p:sp>
      <p:sp>
        <p:nvSpPr>
          <p:cNvPr id="306" name="Google Shape;306;p43"/>
          <p:cNvSpPr txBox="1"/>
          <p:nvPr/>
        </p:nvSpPr>
        <p:spPr>
          <a:xfrm>
            <a:off x="321197" y="816016"/>
            <a:ext cx="8568160" cy="42242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Calibri"/>
                <a:ea typeface="Calibri"/>
                <a:cs typeface="Calibri"/>
                <a:sym typeface="Calibri"/>
              </a:rPr>
              <a:t>A large scale comparison of 24 state-of-practice lexicon and ML methods of sentiment analysis using 18 datasets across various domains from movie reviews, blogs and Ted talks . All methods classify text into positive  and negative ( 2-class ) or positive, negative , neutral ( 3-class)</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Main Results:  </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There is no single method that does equally well on all datasets </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There is considerable difference in output when using different methods</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Also most methods seem to be better at identifying positive text over negative text</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Methods Compared:</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LIWC, SentiNet, AFINN , Opinion Lexicon, SO-CAL, Umigon , Sentiment140 , SASA [69] etc.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Comparison Metrics:</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Precision , Recall, F1 and Coverage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nvSpPr>
        <p:spPr>
          <a:xfrm>
            <a:off x="635162" y="165323"/>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3000"/>
              <a:buFont typeface="Arial"/>
              <a:buNone/>
            </a:pPr>
            <a:r>
              <a:rPr b="1" lang="en-GB" sz="3000">
                <a:solidFill>
                  <a:schemeClr val="dk1"/>
                </a:solidFill>
                <a:latin typeface="Arial"/>
                <a:ea typeface="Arial"/>
                <a:cs typeface="Arial"/>
                <a:sym typeface="Arial"/>
              </a:rPr>
              <a:t>Why this topic?</a:t>
            </a:r>
            <a:endParaRPr sz="1100"/>
          </a:p>
        </p:txBody>
      </p:sp>
      <p:sp>
        <p:nvSpPr>
          <p:cNvPr id="138" name="Google Shape;138;p26"/>
          <p:cNvSpPr txBox="1"/>
          <p:nvPr/>
        </p:nvSpPr>
        <p:spPr>
          <a:xfrm>
            <a:off x="538223" y="980954"/>
            <a:ext cx="7422266"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One of the NLP research areas that has found </a:t>
            </a:r>
            <a:r>
              <a:rPr lang="en-GB" sz="1800">
                <a:solidFill>
                  <a:schemeClr val="dk1"/>
                </a:solidFill>
                <a:latin typeface="Calibri"/>
                <a:ea typeface="Calibri"/>
                <a:cs typeface="Calibri"/>
                <a:sym typeface="Calibri"/>
              </a:rPr>
              <a:t>widespread</a:t>
            </a:r>
            <a:r>
              <a:rPr lang="en-GB" sz="1800">
                <a:solidFill>
                  <a:schemeClr val="dk1"/>
                </a:solidFill>
                <a:latin typeface="Calibri"/>
                <a:ea typeface="Calibri"/>
                <a:cs typeface="Calibri"/>
                <a:sym typeface="Calibri"/>
              </a:rPr>
              <a:t> interest in areas outside CS and Linguistics –  politics, business and social sciences</a:t>
            </a:r>
            <a:endParaRPr sz="1800">
              <a:solidFill>
                <a:schemeClr val="dk1"/>
              </a:solidFill>
              <a:latin typeface="Calibri"/>
              <a:ea typeface="Calibri"/>
              <a:cs typeface="Calibri"/>
              <a:sym typeface="Calibri"/>
            </a:endParaRPr>
          </a:p>
        </p:txBody>
      </p:sp>
      <p:pic>
        <p:nvPicPr>
          <p:cNvPr id="139" name="Google Shape;139;p26"/>
          <p:cNvPicPr preferRelativeResize="0"/>
          <p:nvPr/>
        </p:nvPicPr>
        <p:blipFill rotWithShape="1">
          <a:blip r:embed="rId3">
            <a:alphaModFix/>
          </a:blip>
          <a:srcRect b="0" l="0" r="0" t="0"/>
          <a:stretch/>
        </p:blipFill>
        <p:spPr>
          <a:xfrm>
            <a:off x="721564" y="2178935"/>
            <a:ext cx="2230952" cy="2441582"/>
          </a:xfrm>
          <a:prstGeom prst="rect">
            <a:avLst/>
          </a:prstGeom>
          <a:noFill/>
          <a:ln>
            <a:noFill/>
          </a:ln>
        </p:spPr>
      </p:pic>
      <p:pic>
        <p:nvPicPr>
          <p:cNvPr id="140" name="Google Shape;140;p26"/>
          <p:cNvPicPr preferRelativeResize="0"/>
          <p:nvPr/>
        </p:nvPicPr>
        <p:blipFill rotWithShape="1">
          <a:blip r:embed="rId4">
            <a:alphaModFix/>
          </a:blip>
          <a:srcRect b="0" l="0" r="0" t="0"/>
          <a:stretch/>
        </p:blipFill>
        <p:spPr>
          <a:xfrm>
            <a:off x="3525462" y="2178935"/>
            <a:ext cx="5201012" cy="2322939"/>
          </a:xfrm>
          <a:prstGeom prst="rect">
            <a:avLst/>
          </a:prstGeom>
          <a:noFill/>
          <a:ln>
            <a:noFill/>
          </a:ln>
        </p:spPr>
      </p:pic>
      <p:sp>
        <p:nvSpPr>
          <p:cNvPr id="141" name="Google Shape;141;p26"/>
          <p:cNvSpPr/>
          <p:nvPr/>
        </p:nvSpPr>
        <p:spPr>
          <a:xfrm>
            <a:off x="4384635" y="4625625"/>
            <a:ext cx="4132162"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https://www.washingtonpost.com/graphics/politics/2016-election/the-demographic-groups-fueling-the-election/?noredirect=on</a:t>
            </a:r>
            <a:endParaRPr sz="1100"/>
          </a:p>
        </p:txBody>
      </p:sp>
      <p:sp>
        <p:nvSpPr>
          <p:cNvPr id="142" name="Google Shape;142;p26"/>
          <p:cNvSpPr/>
          <p:nvPr/>
        </p:nvSpPr>
        <p:spPr>
          <a:xfrm>
            <a:off x="538223" y="4708979"/>
            <a:ext cx="2835797"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http://freshtakeoncontent.com/use-social-media-to-listen-to-your-customers/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12" name="Google Shape;312;p44"/>
          <p:cNvSpPr/>
          <p:nvPr/>
        </p:nvSpPr>
        <p:spPr>
          <a:xfrm>
            <a:off x="0" y="0"/>
            <a:ext cx="9144000" cy="5143500"/>
          </a:xfrm>
          <a:prstGeom prst="rect">
            <a:avLst/>
          </a:prstGeom>
          <a:no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400">
                <a:solidFill>
                  <a:srgbClr val="262626"/>
                </a:solidFill>
                <a:latin typeface="Calibri"/>
                <a:ea typeface="Calibri"/>
                <a:cs typeface="Calibri"/>
                <a:sym typeface="Calibri"/>
              </a:rPr>
              <a:t>Deep Learning for Sentiment Analysis</a:t>
            </a:r>
            <a:endParaRPr sz="2400">
              <a:solidFill>
                <a:srgbClr val="26262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18" name="Google Shape;318;p45"/>
          <p:cNvSpPr/>
          <p:nvPr/>
        </p:nvSpPr>
        <p:spPr>
          <a:xfrm>
            <a:off x="0" y="8681"/>
            <a:ext cx="9144000" cy="5143500"/>
          </a:xfrm>
          <a:prstGeom prst="rect">
            <a:avLst/>
          </a:prstGeom>
          <a:no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t/>
            </a:r>
            <a:endParaRPr sz="1500">
              <a:solidFill>
                <a:srgbClr val="262626"/>
              </a:solidFill>
              <a:latin typeface="Calibri"/>
              <a:ea typeface="Calibri"/>
              <a:cs typeface="Calibri"/>
              <a:sym typeface="Calibri"/>
            </a:endParaRPr>
          </a:p>
          <a:p>
            <a:pPr indent="0" lvl="0" marL="0" marR="0" rtl="0" algn="ctr">
              <a:spcBef>
                <a:spcPts val="0"/>
              </a:spcBef>
              <a:spcAft>
                <a:spcPts val="0"/>
              </a:spcAft>
              <a:buNone/>
            </a:pPr>
            <a:r>
              <a:rPr lang="en-GB" sz="1500">
                <a:solidFill>
                  <a:srgbClr val="262626"/>
                </a:solidFill>
                <a:latin typeface="Calibri"/>
                <a:ea typeface="Calibri"/>
                <a:cs typeface="Calibri"/>
                <a:sym typeface="Calibri"/>
              </a:rPr>
              <a:t>https://www.aclweb.org/mirror/emnlp2016/tutorials/zhang-vo-t4.pdf</a:t>
            </a:r>
            <a:endParaRPr sz="1500">
              <a:solidFill>
                <a:srgbClr val="262626"/>
              </a:solidFill>
              <a:latin typeface="Calibri"/>
              <a:ea typeface="Calibri"/>
              <a:cs typeface="Calibri"/>
              <a:sym typeface="Calibri"/>
            </a:endParaRPr>
          </a:p>
        </p:txBody>
      </p:sp>
      <p:sp>
        <p:nvSpPr>
          <p:cNvPr id="319" name="Google Shape;319;p45"/>
          <p:cNvSpPr txBox="1"/>
          <p:nvPr/>
        </p:nvSpPr>
        <p:spPr>
          <a:xfrm>
            <a:off x="972274" y="173620"/>
            <a:ext cx="7127111" cy="43858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Arial"/>
                <a:ea typeface="Arial"/>
                <a:cs typeface="Arial"/>
                <a:sym typeface="Arial"/>
              </a:rPr>
              <a:t>Sentiment Analysis : Machine Learning Methods</a:t>
            </a:r>
            <a:endParaRPr b="1" sz="2400">
              <a:solidFill>
                <a:schemeClr val="dk1"/>
              </a:solidFill>
              <a:latin typeface="Arial"/>
              <a:ea typeface="Arial"/>
              <a:cs typeface="Arial"/>
              <a:sym typeface="Arial"/>
            </a:endParaRPr>
          </a:p>
        </p:txBody>
      </p:sp>
      <p:pic>
        <p:nvPicPr>
          <p:cNvPr id="320" name="Google Shape;320;p45"/>
          <p:cNvPicPr preferRelativeResize="0"/>
          <p:nvPr/>
        </p:nvPicPr>
        <p:blipFill rotWithShape="1">
          <a:blip r:embed="rId3">
            <a:alphaModFix/>
          </a:blip>
          <a:srcRect b="0" l="0" r="0" t="0"/>
          <a:stretch/>
        </p:blipFill>
        <p:spPr>
          <a:xfrm>
            <a:off x="1100183" y="832660"/>
            <a:ext cx="6000885" cy="3628442"/>
          </a:xfrm>
          <a:prstGeom prst="rect">
            <a:avLst/>
          </a:prstGeom>
          <a:noFill/>
          <a:ln>
            <a:noFill/>
          </a:ln>
        </p:spPr>
      </p:pic>
      <p:sp>
        <p:nvSpPr>
          <p:cNvPr id="321" name="Google Shape;321;p45"/>
          <p:cNvSpPr/>
          <p:nvPr/>
        </p:nvSpPr>
        <p:spPr>
          <a:xfrm>
            <a:off x="1054473" y="4271058"/>
            <a:ext cx="286473" cy="19004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28" name="Google Shape;328;p46"/>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Deep Learning for Sentiment Analysis</a:t>
            </a:r>
            <a:endParaRPr b="1" sz="3000">
              <a:solidFill>
                <a:schemeClr val="dk1"/>
              </a:solidFill>
              <a:latin typeface="Arial"/>
              <a:ea typeface="Arial"/>
              <a:cs typeface="Arial"/>
              <a:sym typeface="Arial"/>
            </a:endParaRPr>
          </a:p>
        </p:txBody>
      </p:sp>
      <p:sp>
        <p:nvSpPr>
          <p:cNvPr id="329" name="Google Shape;329;p46"/>
          <p:cNvSpPr txBox="1"/>
          <p:nvPr/>
        </p:nvSpPr>
        <p:spPr>
          <a:xfrm>
            <a:off x="60767" y="4764107"/>
            <a:ext cx="9193192"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Deep learning for Sentiment Analysis : A survey :  Zhang et al - </a:t>
            </a:r>
            <a:r>
              <a:rPr lang="en-GB" sz="1400" u="sng">
                <a:solidFill>
                  <a:schemeClr val="hlink"/>
                </a:solidFill>
                <a:latin typeface="Calibri"/>
                <a:ea typeface="Calibri"/>
                <a:cs typeface="Calibri"/>
                <a:sym typeface="Calibri"/>
                <a:hlinkClick r:id="rId3"/>
              </a:rPr>
              <a:t>https://arxiv.org/ftp/arxiv/papers/1801/1801.07883.pdf</a:t>
            </a:r>
            <a:endParaRPr sz="1400">
              <a:solidFill>
                <a:schemeClr val="dk1"/>
              </a:solidFill>
              <a:latin typeface="Calibri"/>
              <a:ea typeface="Calibri"/>
              <a:cs typeface="Calibri"/>
              <a:sym typeface="Calibri"/>
            </a:endParaRPr>
          </a:p>
        </p:txBody>
      </p:sp>
      <p:pic>
        <p:nvPicPr>
          <p:cNvPr id="330" name="Google Shape;330;p46"/>
          <p:cNvPicPr preferRelativeResize="0"/>
          <p:nvPr/>
        </p:nvPicPr>
        <p:blipFill rotWithShape="1">
          <a:blip r:embed="rId4">
            <a:alphaModFix/>
          </a:blip>
          <a:srcRect b="0" l="0" r="0" t="0"/>
          <a:stretch/>
        </p:blipFill>
        <p:spPr>
          <a:xfrm>
            <a:off x="353893" y="828047"/>
            <a:ext cx="4967568" cy="3727401"/>
          </a:xfrm>
          <a:prstGeom prst="rect">
            <a:avLst/>
          </a:prstGeom>
          <a:noFill/>
          <a:ln>
            <a:noFill/>
          </a:ln>
        </p:spPr>
      </p:pic>
      <p:sp>
        <p:nvSpPr>
          <p:cNvPr id="331" name="Google Shape;331;p46"/>
          <p:cNvSpPr txBox="1"/>
          <p:nvPr/>
        </p:nvSpPr>
        <p:spPr>
          <a:xfrm>
            <a:off x="5633978" y="842699"/>
            <a:ext cx="3029673" cy="3600985"/>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Popular word embedding's used are word2vec, GLOVE, ELMO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Different types of networks have been considered for NLP tasks-  CNN , RNN, RNTN , LSTM , C-LSTM . Attention-Based </a:t>
            </a:r>
            <a:endParaRPr sz="1100"/>
          </a:p>
          <a:p>
            <a:pPr indent="-127000" lvl="0" marL="215900" marR="0" rtl="0" algn="l">
              <a:spcBef>
                <a:spcPts val="0"/>
              </a:spcBef>
              <a:spcAft>
                <a:spcPts val="0"/>
              </a:spcAft>
              <a:buClr>
                <a:schemeClr val="dk1"/>
              </a:buClr>
              <a:buSzPts val="1400"/>
              <a:buFont typeface="Noto Sans Symbols"/>
              <a:buNone/>
            </a:pPr>
            <a:r>
              <a:t/>
            </a:r>
            <a:endParaRPr sz="1400">
              <a:solidFill>
                <a:schemeClr val="dk1"/>
              </a:solidFill>
              <a:latin typeface="Calibri"/>
              <a:ea typeface="Calibri"/>
              <a:cs typeface="Calibri"/>
              <a:sym typeface="Calibri"/>
            </a:endParaRPr>
          </a:p>
          <a:p>
            <a:pPr indent="-215900" lvl="0" marL="215900" marR="0" rtl="0" algn="just">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Some papers have also looked at combing Deep learning models with other supervised classifiers like SVM</a:t>
            </a:r>
            <a:endParaRPr sz="1100"/>
          </a:p>
          <a:p>
            <a:pPr indent="-127000" lvl="0" marL="21590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15900" lvl="0" marL="215900" marR="0" rtl="0" algn="just">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Specific tasks where DL has achieved good success – fine-grained and aspect level sentiment analysis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38" name="Google Shape;338;p47"/>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Convolutional Neural Networks ( Kim 2014)</a:t>
            </a:r>
            <a:endParaRPr b="1" sz="3000">
              <a:solidFill>
                <a:schemeClr val="dk1"/>
              </a:solidFill>
              <a:latin typeface="Arial"/>
              <a:ea typeface="Arial"/>
              <a:cs typeface="Arial"/>
              <a:sym typeface="Arial"/>
            </a:endParaRPr>
          </a:p>
        </p:txBody>
      </p:sp>
      <p:sp>
        <p:nvSpPr>
          <p:cNvPr id="339" name="Google Shape;339;p47"/>
          <p:cNvSpPr txBox="1"/>
          <p:nvPr/>
        </p:nvSpPr>
        <p:spPr>
          <a:xfrm>
            <a:off x="923804" y="1823012"/>
            <a:ext cx="6562846" cy="2228014"/>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Sentence level Neural Network</a:t>
            </a:r>
            <a:endParaRPr sz="1100"/>
          </a:p>
          <a:p>
            <a:pPr indent="-215900" lvl="0" marL="21590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Single Layer CNN</a:t>
            </a:r>
            <a:endParaRPr sz="1100"/>
          </a:p>
          <a:p>
            <a:pPr indent="-215900" lvl="0" marL="21590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Varied window size convolutional filters</a:t>
            </a:r>
            <a:endParaRPr sz="1100"/>
          </a:p>
          <a:p>
            <a:pPr indent="-215900" lvl="0" marL="21590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Multi channel</a:t>
            </a:r>
            <a:endParaRPr sz="2400">
              <a:solidFill>
                <a:schemeClr val="dk1"/>
              </a:solidFill>
              <a:latin typeface="Calibri"/>
              <a:ea typeface="Calibri"/>
              <a:cs typeface="Calibri"/>
              <a:sym typeface="Calibri"/>
            </a:endParaRPr>
          </a:p>
        </p:txBody>
      </p:sp>
      <p:sp>
        <p:nvSpPr>
          <p:cNvPr id="340" name="Google Shape;340;p47"/>
          <p:cNvSpPr txBox="1"/>
          <p:nvPr/>
        </p:nvSpPr>
        <p:spPr>
          <a:xfrm>
            <a:off x="923804" y="1072479"/>
            <a:ext cx="6931065"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2F5496"/>
                </a:solidFill>
                <a:latin typeface="Calibri"/>
                <a:ea typeface="Calibri"/>
                <a:cs typeface="Calibri"/>
                <a:sym typeface="Calibri"/>
              </a:rPr>
              <a:t>How well can we do with a simple CNN?</a:t>
            </a:r>
            <a:endParaRPr sz="2100">
              <a:solidFill>
                <a:srgbClr val="2F5496"/>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CNN for Text Classification : Architecture</a:t>
            </a:r>
            <a:endParaRPr b="1" sz="2100">
              <a:solidFill>
                <a:schemeClr val="dk1"/>
              </a:solidFill>
              <a:latin typeface="Arial"/>
              <a:ea typeface="Arial"/>
              <a:cs typeface="Arial"/>
              <a:sym typeface="Arial"/>
            </a:endParaRPr>
          </a:p>
        </p:txBody>
      </p:sp>
      <p:sp>
        <p:nvSpPr>
          <p:cNvPr id="347" name="Google Shape;347;p48"/>
          <p:cNvSpPr txBox="1"/>
          <p:nvPr/>
        </p:nvSpPr>
        <p:spPr>
          <a:xfrm>
            <a:off x="746567" y="1111169"/>
            <a:ext cx="57034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Vanilla CNN for text classification ( Kim 2014)</a:t>
            </a:r>
            <a:endParaRPr sz="1400">
              <a:solidFill>
                <a:schemeClr val="dk1"/>
              </a:solidFill>
              <a:latin typeface="Calibri"/>
              <a:ea typeface="Calibri"/>
              <a:cs typeface="Calibri"/>
              <a:sym typeface="Calibri"/>
            </a:endParaRPr>
          </a:p>
        </p:txBody>
      </p:sp>
      <p:pic>
        <p:nvPicPr>
          <p:cNvPr id="348" name="Google Shape;348;p48"/>
          <p:cNvPicPr preferRelativeResize="0"/>
          <p:nvPr/>
        </p:nvPicPr>
        <p:blipFill rotWithShape="1">
          <a:blip r:embed="rId3">
            <a:alphaModFix/>
          </a:blip>
          <a:srcRect b="0" l="0" r="0" t="0"/>
          <a:stretch/>
        </p:blipFill>
        <p:spPr>
          <a:xfrm>
            <a:off x="1245997" y="1582160"/>
            <a:ext cx="6443663" cy="2864644"/>
          </a:xfrm>
          <a:prstGeom prst="rect">
            <a:avLst/>
          </a:prstGeom>
          <a:noFill/>
          <a:ln>
            <a:noFill/>
          </a:ln>
        </p:spPr>
      </p:pic>
      <p:pic>
        <p:nvPicPr>
          <p:cNvPr id="349" name="Google Shape;349;p48"/>
          <p:cNvPicPr preferRelativeResize="0"/>
          <p:nvPr/>
        </p:nvPicPr>
        <p:blipFill>
          <a:blip r:embed="rId4">
            <a:alphaModFix/>
          </a:blip>
          <a:stretch>
            <a:fillRect/>
          </a:stretch>
        </p:blipFill>
        <p:spPr>
          <a:xfrm>
            <a:off x="5988548" y="726750"/>
            <a:ext cx="2823825" cy="1679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56" name="Google Shape;356;p4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Comparison with Other Models</a:t>
            </a:r>
            <a:endParaRPr b="1" sz="3000">
              <a:solidFill>
                <a:schemeClr val="dk1"/>
              </a:solidFill>
              <a:latin typeface="Arial"/>
              <a:ea typeface="Arial"/>
              <a:cs typeface="Arial"/>
              <a:sym typeface="Arial"/>
            </a:endParaRPr>
          </a:p>
        </p:txBody>
      </p:sp>
      <p:sp>
        <p:nvSpPr>
          <p:cNvPr id="357" name="Google Shape;357;p49"/>
          <p:cNvSpPr txBox="1"/>
          <p:nvPr/>
        </p:nvSpPr>
        <p:spPr>
          <a:xfrm>
            <a:off x="842058" y="972273"/>
            <a:ext cx="6562846" cy="1120018"/>
          </a:xfrm>
          <a:prstGeom prst="rect">
            <a:avLst/>
          </a:prstGeom>
          <a:noFill/>
          <a:ln>
            <a:noFill/>
          </a:ln>
        </p:spPr>
        <p:txBody>
          <a:bodyPr anchorCtr="0" anchor="t" bIns="34275" lIns="68575" spcFirstLastPara="1" rIns="68575" wrap="square" tIns="34275">
            <a:noAutofit/>
          </a:bodyPr>
          <a:lstStyle/>
          <a:p>
            <a:pPr indent="-63500" lvl="0" marL="215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358" name="Google Shape;358;p49"/>
          <p:cNvPicPr preferRelativeResize="0"/>
          <p:nvPr/>
        </p:nvPicPr>
        <p:blipFill rotWithShape="1">
          <a:blip r:embed="rId3">
            <a:alphaModFix/>
          </a:blip>
          <a:srcRect b="0" l="0" r="0" t="0"/>
          <a:stretch/>
        </p:blipFill>
        <p:spPr>
          <a:xfrm>
            <a:off x="2587709" y="1080515"/>
            <a:ext cx="4007644" cy="2357438"/>
          </a:xfrm>
          <a:prstGeom prst="rect">
            <a:avLst/>
          </a:prstGeom>
          <a:noFill/>
          <a:ln>
            <a:noFill/>
          </a:ln>
        </p:spPr>
      </p:pic>
      <p:sp>
        <p:nvSpPr>
          <p:cNvPr id="359" name="Google Shape;359;p49"/>
          <p:cNvSpPr txBox="1"/>
          <p:nvPr/>
        </p:nvSpPr>
        <p:spPr>
          <a:xfrm>
            <a:off x="842058" y="3724154"/>
            <a:ext cx="7498947" cy="725968"/>
          </a:xfrm>
          <a:prstGeom prst="rect">
            <a:avLst/>
          </a:prstGeom>
          <a:noFill/>
          <a:ln>
            <a:noFill/>
          </a:ln>
        </p:spPr>
        <p:txBody>
          <a:bodyPr anchorCtr="0" anchor="t" bIns="34275" lIns="68575" spcFirstLastPara="1" rIns="68575" wrap="square" tIns="34275">
            <a:noAutofit/>
          </a:bodyPr>
          <a:lstStyle/>
          <a:p>
            <a:pPr indent="-247650" lvl="0" marL="254000" marR="0" rtl="0" algn="l">
              <a:lnSpc>
                <a:spcPct val="150000"/>
              </a:lnSpc>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CNN –rand is their baseline model that initializes all word vectors randomly</a:t>
            </a:r>
            <a:endParaRPr sz="1100"/>
          </a:p>
          <a:p>
            <a:pPr indent="-247650" lvl="0" marL="254000" marR="0" rtl="0" algn="l">
              <a:lnSpc>
                <a:spcPct val="150000"/>
              </a:lnSpc>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It still performs at par with SOTA for many tasks</a:t>
            </a:r>
            <a:endParaRPr sz="1500">
              <a:solidFill>
                <a:schemeClr val="dk1"/>
              </a:solidFill>
              <a:latin typeface="Calibri"/>
              <a:ea typeface="Calibri"/>
              <a:cs typeface="Calibri"/>
              <a:sym typeface="Calibri"/>
            </a:endParaRPr>
          </a:p>
        </p:txBody>
      </p:sp>
      <p:sp>
        <p:nvSpPr>
          <p:cNvPr id="360" name="Google Shape;360;p49"/>
          <p:cNvSpPr txBox="1"/>
          <p:nvPr/>
        </p:nvSpPr>
        <p:spPr>
          <a:xfrm>
            <a:off x="581628" y="1080515"/>
            <a:ext cx="1666754"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Calibri"/>
                <a:ea typeface="Calibri"/>
                <a:cs typeface="Calibri"/>
                <a:sym typeface="Calibri"/>
              </a:rPr>
              <a:t>CNN-rand</a:t>
            </a:r>
            <a:endParaRPr sz="15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67" name="Google Shape;367;p50"/>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Comparison with Other Models</a:t>
            </a:r>
            <a:endParaRPr b="1" sz="3000">
              <a:solidFill>
                <a:schemeClr val="dk1"/>
              </a:solidFill>
              <a:latin typeface="Arial"/>
              <a:ea typeface="Arial"/>
              <a:cs typeface="Arial"/>
              <a:sym typeface="Arial"/>
            </a:endParaRPr>
          </a:p>
        </p:txBody>
      </p:sp>
      <p:sp>
        <p:nvSpPr>
          <p:cNvPr id="368" name="Google Shape;368;p50"/>
          <p:cNvSpPr txBox="1"/>
          <p:nvPr/>
        </p:nvSpPr>
        <p:spPr>
          <a:xfrm>
            <a:off x="842058" y="972273"/>
            <a:ext cx="6562846" cy="1120018"/>
          </a:xfrm>
          <a:prstGeom prst="rect">
            <a:avLst/>
          </a:prstGeom>
          <a:noFill/>
          <a:ln>
            <a:noFill/>
          </a:ln>
        </p:spPr>
        <p:txBody>
          <a:bodyPr anchorCtr="0" anchor="t" bIns="34275" lIns="68575" spcFirstLastPara="1" rIns="68575" wrap="square" tIns="34275">
            <a:noAutofit/>
          </a:bodyPr>
          <a:lstStyle/>
          <a:p>
            <a:pPr indent="-63500" lvl="0" marL="215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369" name="Google Shape;369;p50"/>
          <p:cNvPicPr preferRelativeResize="0"/>
          <p:nvPr/>
        </p:nvPicPr>
        <p:blipFill rotWithShape="1">
          <a:blip r:embed="rId3">
            <a:alphaModFix/>
          </a:blip>
          <a:srcRect b="0" l="0" r="0" t="0"/>
          <a:stretch/>
        </p:blipFill>
        <p:spPr>
          <a:xfrm>
            <a:off x="2587709" y="1080515"/>
            <a:ext cx="4007644" cy="2357438"/>
          </a:xfrm>
          <a:prstGeom prst="rect">
            <a:avLst/>
          </a:prstGeom>
          <a:noFill/>
          <a:ln>
            <a:noFill/>
          </a:ln>
        </p:spPr>
      </p:pic>
      <p:sp>
        <p:nvSpPr>
          <p:cNvPr id="370" name="Google Shape;370;p50"/>
          <p:cNvSpPr txBox="1"/>
          <p:nvPr/>
        </p:nvSpPr>
        <p:spPr>
          <a:xfrm>
            <a:off x="842058" y="3724154"/>
            <a:ext cx="7498947" cy="761747"/>
          </a:xfrm>
          <a:prstGeom prst="rect">
            <a:avLst/>
          </a:prstGeom>
          <a:noFill/>
          <a:ln>
            <a:noFill/>
          </a:ln>
        </p:spPr>
        <p:txBody>
          <a:bodyPr anchorCtr="0" anchor="t" bIns="34275" lIns="68575" spcFirstLastPara="1" rIns="68575" wrap="square" tIns="34275">
            <a:noAutofit/>
          </a:bodyPr>
          <a:lstStyle/>
          <a:p>
            <a:pPr indent="-247650" lvl="0" marL="254000" marR="0" rtl="0" algn="l">
              <a:lnSpc>
                <a:spcPct val="150000"/>
              </a:lnSpc>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CNN –static uses static word vectors from word2vec</a:t>
            </a:r>
            <a:endParaRPr sz="1100"/>
          </a:p>
          <a:p>
            <a:pPr indent="-247650" lvl="0" marL="254000" marR="0" rtl="0" algn="l">
              <a:lnSpc>
                <a:spcPct val="150000"/>
              </a:lnSpc>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Same hyper parameters for all datasets</a:t>
            </a:r>
            <a:endParaRPr sz="1100"/>
          </a:p>
        </p:txBody>
      </p:sp>
      <p:sp>
        <p:nvSpPr>
          <p:cNvPr id="371" name="Google Shape;371;p50"/>
          <p:cNvSpPr txBox="1"/>
          <p:nvPr/>
        </p:nvSpPr>
        <p:spPr>
          <a:xfrm>
            <a:off x="581628" y="1080515"/>
            <a:ext cx="1666754"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Calibri"/>
                <a:ea typeface="Calibri"/>
                <a:cs typeface="Calibri"/>
                <a:sym typeface="Calibri"/>
              </a:rPr>
              <a:t>CNN-static</a:t>
            </a:r>
            <a:endParaRPr sz="15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378" name="Google Shape;378;p5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Comparison with Other Models</a:t>
            </a:r>
            <a:endParaRPr b="1" sz="3000">
              <a:solidFill>
                <a:schemeClr val="dk1"/>
              </a:solidFill>
              <a:latin typeface="Arial"/>
              <a:ea typeface="Arial"/>
              <a:cs typeface="Arial"/>
              <a:sym typeface="Arial"/>
            </a:endParaRPr>
          </a:p>
        </p:txBody>
      </p:sp>
      <p:sp>
        <p:nvSpPr>
          <p:cNvPr id="379" name="Google Shape;379;p51"/>
          <p:cNvSpPr txBox="1"/>
          <p:nvPr/>
        </p:nvSpPr>
        <p:spPr>
          <a:xfrm>
            <a:off x="842058" y="972273"/>
            <a:ext cx="6562846" cy="1120018"/>
          </a:xfrm>
          <a:prstGeom prst="rect">
            <a:avLst/>
          </a:prstGeom>
          <a:noFill/>
          <a:ln>
            <a:noFill/>
          </a:ln>
        </p:spPr>
        <p:txBody>
          <a:bodyPr anchorCtr="0" anchor="t" bIns="34275" lIns="68575" spcFirstLastPara="1" rIns="68575" wrap="square" tIns="34275">
            <a:noAutofit/>
          </a:bodyPr>
          <a:lstStyle/>
          <a:p>
            <a:pPr indent="-63500" lvl="0" marL="215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sp>
        <p:nvSpPr>
          <p:cNvPr id="380" name="Google Shape;380;p51"/>
          <p:cNvSpPr txBox="1"/>
          <p:nvPr/>
        </p:nvSpPr>
        <p:spPr>
          <a:xfrm>
            <a:off x="842058" y="3724154"/>
            <a:ext cx="7498947" cy="761747"/>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CNN –multi channel uses two sets of embeddings</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Performance does not improve too much over CNN-non static</a:t>
            </a:r>
            <a:endParaRPr sz="1500">
              <a:solidFill>
                <a:schemeClr val="dk1"/>
              </a:solidFill>
              <a:latin typeface="Calibri"/>
              <a:ea typeface="Calibri"/>
              <a:cs typeface="Calibri"/>
              <a:sym typeface="Calibri"/>
            </a:endParaRPr>
          </a:p>
        </p:txBody>
      </p:sp>
      <p:sp>
        <p:nvSpPr>
          <p:cNvPr id="381" name="Google Shape;381;p51"/>
          <p:cNvSpPr txBox="1"/>
          <p:nvPr/>
        </p:nvSpPr>
        <p:spPr>
          <a:xfrm>
            <a:off x="581628" y="1080515"/>
            <a:ext cx="1666754" cy="3000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Calibri"/>
                <a:ea typeface="Calibri"/>
                <a:cs typeface="Calibri"/>
                <a:sym typeface="Calibri"/>
              </a:rPr>
              <a:t>CNN- multichannel</a:t>
            </a:r>
            <a:endParaRPr sz="1100"/>
          </a:p>
        </p:txBody>
      </p:sp>
      <p:pic>
        <p:nvPicPr>
          <p:cNvPr id="382" name="Google Shape;382;p51"/>
          <p:cNvPicPr preferRelativeResize="0"/>
          <p:nvPr/>
        </p:nvPicPr>
        <p:blipFill rotWithShape="1">
          <a:blip r:embed="rId3">
            <a:alphaModFix/>
          </a:blip>
          <a:srcRect b="0" l="0" r="0" t="0"/>
          <a:stretch/>
        </p:blipFill>
        <p:spPr>
          <a:xfrm>
            <a:off x="1707356" y="1432321"/>
            <a:ext cx="5729288" cy="22788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2"/>
          <p:cNvSpPr txBox="1"/>
          <p:nvPr/>
        </p:nvSpPr>
        <p:spPr>
          <a:xfrm>
            <a:off x="208345" y="1017191"/>
            <a:ext cx="257523"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9" name="Google Shape;389;p52"/>
          <p:cNvSpPr txBox="1"/>
          <p:nvPr/>
        </p:nvSpPr>
        <p:spPr>
          <a:xfrm>
            <a:off x="303835" y="1119850"/>
            <a:ext cx="8307729" cy="1685077"/>
          </a:xfrm>
          <a:prstGeom prst="rect">
            <a:avLst/>
          </a:prstGeom>
          <a:noFill/>
          <a:ln>
            <a:noFill/>
          </a:ln>
        </p:spPr>
        <p:txBody>
          <a:bodyPr anchorCtr="0" anchor="t" bIns="34275" lIns="68575" spcFirstLastPara="1" rIns="68575" wrap="square" tIns="34275">
            <a:noAutofit/>
          </a:bodyPr>
          <a:lstStyle/>
          <a:p>
            <a:pPr indent="-209550" lvl="0" marL="215900" marR="0" rtl="0" algn="just">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Bag of words classifiers do better in longer documents by relying on few words of strong sentiment</a:t>
            </a:r>
            <a:r>
              <a:rPr lang="en-GB" sz="1100"/>
              <a:t>;</a:t>
            </a:r>
            <a:r>
              <a:rPr lang="en-GB" sz="1500">
                <a:solidFill>
                  <a:schemeClr val="dk1"/>
                </a:solidFill>
                <a:latin typeface="Calibri"/>
                <a:ea typeface="Calibri"/>
                <a:cs typeface="Calibri"/>
                <a:sym typeface="Calibri"/>
              </a:rPr>
              <a:t> h</a:t>
            </a:r>
            <a:r>
              <a:rPr lang="en-GB" sz="1500">
                <a:solidFill>
                  <a:schemeClr val="dk1"/>
                </a:solidFill>
                <a:latin typeface="Calibri"/>
                <a:ea typeface="Calibri"/>
                <a:cs typeface="Calibri"/>
                <a:sym typeface="Calibri"/>
              </a:rPr>
              <a:t>owever, they do badly when classifying shorter sentences having hard negations </a:t>
            </a:r>
            <a:endParaRPr sz="1100"/>
          </a:p>
          <a:p>
            <a:pPr indent="-114300" lvl="0" marL="21590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just">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RNTN method pushes state of the art in binary sentiment classification to 85.4 % and phrase-level fine grained sentiment analysis improves  to 80.7% , 9.7% points higher than bag of features baseline</a:t>
            </a:r>
            <a:endParaRPr sz="1100"/>
          </a:p>
          <a:p>
            <a:pPr indent="-114300" lvl="0" marL="21590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p:txBody>
      </p:sp>
      <p:sp>
        <p:nvSpPr>
          <p:cNvPr id="390" name="Google Shape;390;p52"/>
          <p:cNvSpPr/>
          <p:nvPr/>
        </p:nvSpPr>
        <p:spPr>
          <a:xfrm>
            <a:off x="6157746" y="3102064"/>
            <a:ext cx="2291787" cy="1397643"/>
          </a:xfrm>
          <a:prstGeom prst="rect">
            <a:avLst/>
          </a:prstGeom>
          <a:solidFill>
            <a:srgbClr val="D5DB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Unique Training Dataset</a:t>
            </a:r>
            <a:endParaRPr sz="11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Stanford Sentiment Treebank</a:t>
            </a:r>
            <a:endParaRPr sz="1400">
              <a:solidFill>
                <a:schemeClr val="dk1"/>
              </a:solidFill>
              <a:latin typeface="Calibri"/>
              <a:ea typeface="Calibri"/>
              <a:cs typeface="Calibri"/>
              <a:sym typeface="Calibri"/>
            </a:endParaRPr>
          </a:p>
        </p:txBody>
      </p:sp>
      <p:sp>
        <p:nvSpPr>
          <p:cNvPr id="391" name="Google Shape;391;p52"/>
          <p:cNvSpPr/>
          <p:nvPr/>
        </p:nvSpPr>
        <p:spPr>
          <a:xfrm>
            <a:off x="465868" y="3102064"/>
            <a:ext cx="2291787" cy="1397643"/>
          </a:xfrm>
          <a:prstGeom prst="rect">
            <a:avLst/>
          </a:prstGeom>
          <a:solidFill>
            <a:srgbClr val="D5DB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Semantic Word Spaces &amp; Composionality</a:t>
            </a:r>
            <a:endParaRPr sz="1100"/>
          </a:p>
        </p:txBody>
      </p:sp>
      <p:sp>
        <p:nvSpPr>
          <p:cNvPr id="392" name="Google Shape;392;p52"/>
          <p:cNvSpPr/>
          <p:nvPr/>
        </p:nvSpPr>
        <p:spPr>
          <a:xfrm>
            <a:off x="3311807" y="3102064"/>
            <a:ext cx="2291787" cy="1397643"/>
          </a:xfrm>
          <a:prstGeom prst="rect">
            <a:avLst/>
          </a:prstGeom>
          <a:solidFill>
            <a:srgbClr val="D5DB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Recursive Neural Tensor Network</a:t>
            </a:r>
            <a:endParaRPr sz="1100"/>
          </a:p>
        </p:txBody>
      </p:sp>
      <p:sp>
        <p:nvSpPr>
          <p:cNvPr id="393" name="Google Shape;393;p52"/>
          <p:cNvSpPr txBox="1"/>
          <p:nvPr/>
        </p:nvSpPr>
        <p:spPr>
          <a:xfrm>
            <a:off x="575841" y="2699795"/>
            <a:ext cx="294865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Recipe for Success :</a:t>
            </a:r>
            <a:endParaRPr sz="1400">
              <a:solidFill>
                <a:schemeClr val="dk1"/>
              </a:solidFill>
              <a:latin typeface="Calibri"/>
              <a:ea typeface="Calibri"/>
              <a:cs typeface="Calibri"/>
              <a:sym typeface="Calibri"/>
            </a:endParaRPr>
          </a:p>
        </p:txBody>
      </p:sp>
      <p:sp>
        <p:nvSpPr>
          <p:cNvPr id="394" name="Google Shape;394;p5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Discussion Paper 1 : RNTN (Socher et al)</a:t>
            </a:r>
            <a:endParaRPr b="1" sz="30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3"/>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RNN Family</a:t>
            </a:r>
            <a:endParaRPr b="1" sz="3000">
              <a:solidFill>
                <a:schemeClr val="dk1"/>
              </a:solidFill>
              <a:latin typeface="Arial"/>
              <a:ea typeface="Arial"/>
              <a:cs typeface="Arial"/>
              <a:sym typeface="Arial"/>
            </a:endParaRPr>
          </a:p>
        </p:txBody>
      </p:sp>
      <p:graphicFrame>
        <p:nvGraphicFramePr>
          <p:cNvPr id="401" name="Google Shape;401;p53"/>
          <p:cNvGraphicFramePr/>
          <p:nvPr/>
        </p:nvGraphicFramePr>
        <p:xfrm>
          <a:off x="911506" y="1224024"/>
          <a:ext cx="3000000" cy="3000000"/>
        </p:xfrm>
        <a:graphic>
          <a:graphicData uri="http://schemas.openxmlformats.org/drawingml/2006/table">
            <a:tbl>
              <a:tblPr bandRow="1" firstRow="1">
                <a:noFill/>
                <a:tableStyleId>{39C98499-E7AB-476F-9CA9-2AA3320CC927}</a:tableStyleId>
              </a:tblPr>
              <a:tblGrid>
                <a:gridCol w="2355450"/>
                <a:gridCol w="2355450"/>
                <a:gridCol w="2355450"/>
              </a:tblGrid>
              <a:tr h="390975">
                <a:tc>
                  <a:txBody>
                    <a:bodyPr>
                      <a:noAutofit/>
                    </a:bodyPr>
                    <a:lstStyle/>
                    <a:p>
                      <a:pPr indent="0" lvl="0" marL="0" marR="0" rtl="0" algn="ctr">
                        <a:spcBef>
                          <a:spcPts val="0"/>
                        </a:spcBef>
                        <a:spcAft>
                          <a:spcPts val="0"/>
                        </a:spcAft>
                        <a:buNone/>
                      </a:pPr>
                      <a:r>
                        <a:rPr lang="en-GB" sz="1400"/>
                        <a:t> Network Type</a:t>
                      </a:r>
                      <a:endParaRPr sz="1400">
                        <a:latin typeface="Arial"/>
                        <a:ea typeface="Arial"/>
                        <a:cs typeface="Arial"/>
                        <a:sym typeface="Arial"/>
                      </a:endParaRPr>
                    </a:p>
                  </a:txBody>
                  <a:tcPr marT="34300" marB="34300" marR="68600" marL="68600"/>
                </a:tc>
                <a:tc>
                  <a:txBody>
                    <a:bodyPr>
                      <a:noAutofit/>
                    </a:bodyPr>
                    <a:lstStyle/>
                    <a:p>
                      <a:pPr indent="0" lvl="0" marL="0" marR="0" rtl="0" algn="ctr">
                        <a:spcBef>
                          <a:spcPts val="0"/>
                        </a:spcBef>
                        <a:spcAft>
                          <a:spcPts val="0"/>
                        </a:spcAft>
                        <a:buNone/>
                      </a:pPr>
                      <a:r>
                        <a:rPr lang="en-GB" sz="1400"/>
                        <a:t>Task</a:t>
                      </a:r>
                      <a:endParaRPr sz="1400">
                        <a:latin typeface="Arial"/>
                        <a:ea typeface="Arial"/>
                        <a:cs typeface="Arial"/>
                        <a:sym typeface="Arial"/>
                      </a:endParaRPr>
                    </a:p>
                  </a:txBody>
                  <a:tcPr marT="34300" marB="34300" marR="68600" marL="68600"/>
                </a:tc>
                <a:tc>
                  <a:txBody>
                    <a:bodyPr>
                      <a:noAutofit/>
                    </a:bodyPr>
                    <a:lstStyle/>
                    <a:p>
                      <a:pPr indent="0" lvl="0" marL="0" marR="0" rtl="0" algn="ctr">
                        <a:spcBef>
                          <a:spcPts val="0"/>
                        </a:spcBef>
                        <a:spcAft>
                          <a:spcPts val="0"/>
                        </a:spcAft>
                        <a:buNone/>
                      </a:pPr>
                      <a:r>
                        <a:rPr lang="en-GB" sz="1400"/>
                        <a:t>Main Idea</a:t>
                      </a:r>
                      <a:endParaRPr sz="1400">
                        <a:latin typeface="Arial"/>
                        <a:ea typeface="Arial"/>
                        <a:cs typeface="Arial"/>
                        <a:sym typeface="Arial"/>
                      </a:endParaRPr>
                    </a:p>
                  </a:txBody>
                  <a:tcPr marT="34300" marB="34300" marR="68600" marL="68600"/>
                </a:tc>
              </a:tr>
              <a:tr h="390975">
                <a:tc>
                  <a:txBody>
                    <a:bodyPr>
                      <a:no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Standard RNNs</a:t>
                      </a:r>
                      <a:endParaRPr sz="1400">
                        <a:solidFill>
                          <a:schemeClr val="dk1"/>
                        </a:solidFill>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Paraphrase Detection</a:t>
                      </a:r>
                      <a:endParaRPr sz="1400">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Learn feature representation</a:t>
                      </a:r>
                      <a:r>
                        <a:rPr lang="en-GB" sz="1400">
                          <a:latin typeface="Arial"/>
                          <a:ea typeface="Arial"/>
                          <a:cs typeface="Arial"/>
                          <a:sym typeface="Arial"/>
                        </a:rPr>
                        <a:t> of each node by combining the features of its child nodes</a:t>
                      </a:r>
                      <a:endParaRPr sz="1400">
                        <a:latin typeface="Arial"/>
                        <a:ea typeface="Arial"/>
                        <a:cs typeface="Arial"/>
                        <a:sym typeface="Arial"/>
                      </a:endParaRPr>
                    </a:p>
                  </a:txBody>
                  <a:tcPr marT="34300" marB="34300" marR="68600" marL="68600"/>
                </a:tc>
              </a:tr>
              <a:tr h="390975">
                <a:tc>
                  <a:txBody>
                    <a:bodyPr>
                      <a:no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Matrix-Vector RNNs</a:t>
                      </a:r>
                      <a:endParaRPr sz="1400">
                        <a:solidFill>
                          <a:schemeClr val="dk1"/>
                        </a:solidFill>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Relation Classification</a:t>
                      </a:r>
                      <a:endParaRPr sz="1400">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Each word</a:t>
                      </a:r>
                      <a:r>
                        <a:rPr lang="en-GB" sz="1400">
                          <a:latin typeface="Arial"/>
                          <a:ea typeface="Arial"/>
                          <a:cs typeface="Arial"/>
                          <a:sym typeface="Arial"/>
                        </a:rPr>
                        <a:t> has an associated vector &amp; matrix</a:t>
                      </a:r>
                      <a:endParaRPr sz="1400">
                        <a:latin typeface="Arial"/>
                        <a:ea typeface="Arial"/>
                        <a:cs typeface="Arial"/>
                        <a:sym typeface="Arial"/>
                      </a:endParaRPr>
                    </a:p>
                  </a:txBody>
                  <a:tcPr marT="34300" marB="34300" marR="68600" marL="68600"/>
                </a:tc>
              </a:tr>
              <a:tr h="484775">
                <a:tc>
                  <a:txBody>
                    <a:bodyPr>
                      <a:no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Recursive Neural Tensor Networks</a:t>
                      </a:r>
                      <a:endParaRPr sz="1400">
                        <a:solidFill>
                          <a:schemeClr val="dk1"/>
                        </a:solidFill>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Sentiment Analysis</a:t>
                      </a:r>
                      <a:endParaRPr sz="1400">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A</a:t>
                      </a:r>
                      <a:r>
                        <a:rPr lang="en-GB" sz="1400">
                          <a:latin typeface="Arial"/>
                          <a:ea typeface="Arial"/>
                          <a:cs typeface="Arial"/>
                          <a:sym typeface="Arial"/>
                        </a:rPr>
                        <a:t> single powerful compositionality function</a:t>
                      </a:r>
                      <a:endParaRPr sz="1400">
                        <a:latin typeface="Arial"/>
                        <a:ea typeface="Arial"/>
                        <a:cs typeface="Arial"/>
                        <a:sym typeface="Arial"/>
                      </a:endParaRPr>
                    </a:p>
                  </a:txBody>
                  <a:tcPr marT="34300" marB="34300" marR="68600" marL="68600"/>
                </a:tc>
              </a:tr>
              <a:tr h="390975">
                <a:tc>
                  <a:txBody>
                    <a:bodyPr>
                      <a:no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Tree LSTMs</a:t>
                      </a:r>
                      <a:endParaRPr sz="1400">
                        <a:solidFill>
                          <a:schemeClr val="dk1"/>
                        </a:solidFill>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rPr lang="en-GB" sz="1400">
                          <a:latin typeface="Arial"/>
                          <a:ea typeface="Arial"/>
                          <a:cs typeface="Arial"/>
                          <a:sym typeface="Arial"/>
                        </a:rPr>
                        <a:t>Phrase Similarity</a:t>
                      </a:r>
                      <a:endParaRPr sz="1400">
                        <a:latin typeface="Arial"/>
                        <a:ea typeface="Arial"/>
                        <a:cs typeface="Arial"/>
                        <a:sym typeface="Arial"/>
                      </a:endParaRPr>
                    </a:p>
                  </a:txBody>
                  <a:tcPr marT="34300" marB="34300" marR="68600" marL="68600"/>
                </a:tc>
                <a:tc>
                  <a:txBody>
                    <a:bodyPr>
                      <a:noAutofit/>
                    </a:bodyPr>
                    <a:lstStyle/>
                    <a:p>
                      <a:pPr indent="0" lvl="0" marL="0" marR="0" rtl="0" algn="l">
                        <a:spcBef>
                          <a:spcPts val="0"/>
                        </a:spcBef>
                        <a:spcAft>
                          <a:spcPts val="0"/>
                        </a:spcAft>
                        <a:buNone/>
                      </a:pPr>
                      <a:r>
                        <a:t/>
                      </a:r>
                      <a:endParaRPr sz="1400">
                        <a:latin typeface="Arial"/>
                        <a:ea typeface="Arial"/>
                        <a:cs typeface="Arial"/>
                        <a:sym typeface="Arial"/>
                      </a:endParaRPr>
                    </a:p>
                  </a:txBody>
                  <a:tcPr marT="34300" marB="34300" marR="68600" marL="68600"/>
                </a:tc>
              </a:tr>
            </a:tbl>
          </a:graphicData>
        </a:graphic>
      </p:graphicFrame>
      <p:sp>
        <p:nvSpPr>
          <p:cNvPr id="402" name="Google Shape;402;p53"/>
          <p:cNvSpPr txBox="1"/>
          <p:nvPr/>
        </p:nvSpPr>
        <p:spPr>
          <a:xfrm>
            <a:off x="5573210" y="4670385"/>
            <a:ext cx="331614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Based on : Richard Socher’ s NLP class slides</a:t>
            </a:r>
            <a:endParaRPr sz="1400">
              <a:solidFill>
                <a:schemeClr val="dk1"/>
              </a:solidFill>
              <a:latin typeface="Calibri"/>
              <a:ea typeface="Calibri"/>
              <a:cs typeface="Calibri"/>
              <a:sym typeface="Calibri"/>
            </a:endParaRPr>
          </a:p>
        </p:txBody>
      </p:sp>
      <p:sp>
        <p:nvSpPr>
          <p:cNvPr id="403" name="Google Shape;403;p53"/>
          <p:cNvSpPr txBox="1"/>
          <p:nvPr/>
        </p:nvSpPr>
        <p:spPr>
          <a:xfrm>
            <a:off x="321197" y="4114800"/>
            <a:ext cx="43318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7"/>
          <p:cNvPicPr preferRelativeResize="0"/>
          <p:nvPr/>
        </p:nvPicPr>
        <p:blipFill>
          <a:blip r:embed="rId3">
            <a:alphaModFix/>
          </a:blip>
          <a:stretch>
            <a:fillRect/>
          </a:stretch>
        </p:blipFill>
        <p:spPr>
          <a:xfrm>
            <a:off x="76200" y="0"/>
            <a:ext cx="8991600" cy="5057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nvSpPr>
        <p:spPr>
          <a:xfrm>
            <a:off x="208345" y="1017191"/>
            <a:ext cx="541840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   Input Text :  The food at the restaurant was good but service was abysmal</a:t>
            </a:r>
            <a:endParaRPr sz="1400">
              <a:solidFill>
                <a:schemeClr val="dk1"/>
              </a:solidFill>
              <a:latin typeface="Calibri"/>
              <a:ea typeface="Calibri"/>
              <a:cs typeface="Calibri"/>
              <a:sym typeface="Calibri"/>
            </a:endParaRPr>
          </a:p>
        </p:txBody>
      </p:sp>
      <p:pic>
        <p:nvPicPr>
          <p:cNvPr id="410" name="Google Shape;410;p54"/>
          <p:cNvPicPr preferRelativeResize="0"/>
          <p:nvPr/>
        </p:nvPicPr>
        <p:blipFill rotWithShape="1">
          <a:blip r:embed="rId3">
            <a:alphaModFix/>
          </a:blip>
          <a:srcRect b="0" l="0" r="0" t="0"/>
          <a:stretch/>
        </p:blipFill>
        <p:spPr>
          <a:xfrm>
            <a:off x="577566" y="1462334"/>
            <a:ext cx="8238282" cy="3606510"/>
          </a:xfrm>
          <a:prstGeom prst="rect">
            <a:avLst/>
          </a:prstGeom>
          <a:noFill/>
          <a:ln>
            <a:noFill/>
          </a:ln>
        </p:spPr>
      </p:pic>
      <p:sp>
        <p:nvSpPr>
          <p:cNvPr id="411" name="Google Shape;411;p54"/>
          <p:cNvSpPr/>
          <p:nvPr/>
        </p:nvSpPr>
        <p:spPr>
          <a:xfrm>
            <a:off x="208345" y="4791845"/>
            <a:ext cx="411001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4"/>
              </a:rPr>
              <a:t>http://nlp.stanford.edu:8080/sentiment/rntnDemo.html</a:t>
            </a:r>
            <a:endParaRPr sz="1400">
              <a:solidFill>
                <a:schemeClr val="dk1"/>
              </a:solidFill>
              <a:latin typeface="Calibri"/>
              <a:ea typeface="Calibri"/>
              <a:cs typeface="Calibri"/>
              <a:sym typeface="Calibri"/>
            </a:endParaRPr>
          </a:p>
        </p:txBody>
      </p:sp>
      <p:sp>
        <p:nvSpPr>
          <p:cNvPr id="412" name="Google Shape;412;p54"/>
          <p:cNvSpPr txBox="1"/>
          <p:nvPr/>
        </p:nvSpPr>
        <p:spPr>
          <a:xfrm>
            <a:off x="303835" y="1462334"/>
            <a:ext cx="129347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Output tree :</a:t>
            </a:r>
            <a:endParaRPr sz="1400">
              <a:solidFill>
                <a:schemeClr val="dk1"/>
              </a:solidFill>
              <a:latin typeface="Calibri"/>
              <a:ea typeface="Calibri"/>
              <a:cs typeface="Calibri"/>
              <a:sym typeface="Calibri"/>
            </a:endParaRPr>
          </a:p>
        </p:txBody>
      </p:sp>
      <p:sp>
        <p:nvSpPr>
          <p:cNvPr id="413" name="Google Shape;413;p54"/>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Recursive Neural Networks: Main Idea</a:t>
            </a:r>
            <a:endParaRPr b="1" sz="30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5"/>
          <p:cNvSpPr txBox="1"/>
          <p:nvPr/>
        </p:nvSpPr>
        <p:spPr>
          <a:xfrm>
            <a:off x="104172" y="1163256"/>
            <a:ext cx="8906720" cy="761747"/>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Vector space methods ( VSMs) are based on the distributional logic of linguistics :  words that occur in similar contexts tend to have similar meanings (Harris, 1954).</a:t>
            </a:r>
            <a:endParaRPr sz="1100"/>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Some common VSMs are term-document matrix ( LDA)  and term-term matrix ( see below)</a:t>
            </a:r>
            <a:endParaRPr sz="1500">
              <a:solidFill>
                <a:schemeClr val="dk1"/>
              </a:solidFill>
              <a:latin typeface="Calibri"/>
              <a:ea typeface="Calibri"/>
              <a:cs typeface="Calibri"/>
              <a:sym typeface="Calibri"/>
            </a:endParaRPr>
          </a:p>
        </p:txBody>
      </p:sp>
      <p:pic>
        <p:nvPicPr>
          <p:cNvPr id="420" name="Google Shape;420;p55"/>
          <p:cNvPicPr preferRelativeResize="0"/>
          <p:nvPr/>
        </p:nvPicPr>
        <p:blipFill rotWithShape="1">
          <a:blip r:embed="rId3">
            <a:alphaModFix/>
          </a:blip>
          <a:srcRect b="0" l="0" r="0" t="0"/>
          <a:stretch/>
        </p:blipFill>
        <p:spPr>
          <a:xfrm>
            <a:off x="494817" y="1985872"/>
            <a:ext cx="7158038" cy="2300288"/>
          </a:xfrm>
          <a:prstGeom prst="rect">
            <a:avLst/>
          </a:prstGeom>
          <a:noFill/>
          <a:ln>
            <a:noFill/>
          </a:ln>
        </p:spPr>
      </p:pic>
      <p:sp>
        <p:nvSpPr>
          <p:cNvPr id="421" name="Google Shape;421;p55"/>
          <p:cNvSpPr txBox="1"/>
          <p:nvPr/>
        </p:nvSpPr>
        <p:spPr>
          <a:xfrm>
            <a:off x="338560" y="4375231"/>
            <a:ext cx="423344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chemeClr val="dk1"/>
                </a:solidFill>
                <a:latin typeface="Calibri"/>
                <a:ea typeface="Calibri"/>
                <a:cs typeface="Calibri"/>
                <a:sym typeface="Calibri"/>
              </a:rPr>
              <a:t>- Taken from Stanford NLP website</a:t>
            </a:r>
            <a:endParaRPr i="1" sz="1400">
              <a:solidFill>
                <a:schemeClr val="dk1"/>
              </a:solidFill>
              <a:latin typeface="Calibri"/>
              <a:ea typeface="Calibri"/>
              <a:cs typeface="Calibri"/>
              <a:sym typeface="Calibri"/>
            </a:endParaRPr>
          </a:p>
        </p:txBody>
      </p:sp>
      <p:sp>
        <p:nvSpPr>
          <p:cNvPr id="422" name="Google Shape;422;p55"/>
          <p:cNvSpPr txBox="1"/>
          <p:nvPr/>
        </p:nvSpPr>
        <p:spPr>
          <a:xfrm>
            <a:off x="3368233" y="4375231"/>
            <a:ext cx="5208607"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chemeClr val="dk1"/>
                </a:solidFill>
                <a:latin typeface="Calibri"/>
                <a:ea typeface="Calibri"/>
                <a:cs typeface="Calibri"/>
                <a:sym typeface="Calibri"/>
              </a:rPr>
              <a:t>Apricot and pineapple </a:t>
            </a:r>
            <a:r>
              <a:rPr lang="en-GB" sz="1400">
                <a:solidFill>
                  <a:schemeClr val="dk1"/>
                </a:solidFill>
                <a:latin typeface="Calibri"/>
                <a:ea typeface="Calibri"/>
                <a:cs typeface="Calibri"/>
                <a:sym typeface="Calibri"/>
              </a:rPr>
              <a:t>are more similar to each other than say </a:t>
            </a:r>
            <a:r>
              <a:rPr i="1" lang="en-GB" sz="1400">
                <a:solidFill>
                  <a:schemeClr val="dk1"/>
                </a:solidFill>
                <a:latin typeface="Calibri"/>
                <a:ea typeface="Calibri"/>
                <a:cs typeface="Calibri"/>
                <a:sym typeface="Calibri"/>
              </a:rPr>
              <a:t>“ digital” </a:t>
            </a:r>
            <a:r>
              <a:rPr lang="en-GB" sz="1400">
                <a:solidFill>
                  <a:schemeClr val="dk1"/>
                </a:solidFill>
                <a:latin typeface="Calibri"/>
                <a:ea typeface="Calibri"/>
                <a:cs typeface="Calibri"/>
                <a:sym typeface="Calibri"/>
              </a:rPr>
              <a:t>as they seem to have the same context</a:t>
            </a:r>
            <a:endParaRPr sz="1400">
              <a:solidFill>
                <a:schemeClr val="dk1"/>
              </a:solidFill>
              <a:latin typeface="Calibri"/>
              <a:ea typeface="Calibri"/>
              <a:cs typeface="Calibri"/>
              <a:sym typeface="Calibri"/>
            </a:endParaRPr>
          </a:p>
        </p:txBody>
      </p:sp>
      <p:sp>
        <p:nvSpPr>
          <p:cNvPr id="423" name="Google Shape;423;p55"/>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Building Blocks : Word Vectors</a:t>
            </a:r>
            <a:endParaRPr b="1" sz="30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6"/>
          <p:cNvSpPr/>
          <p:nvPr/>
        </p:nvSpPr>
        <p:spPr>
          <a:xfrm>
            <a:off x="115746" y="863332"/>
            <a:ext cx="8929869" cy="992579"/>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GB" sz="1400">
                <a:solidFill>
                  <a:srgbClr val="1A1A1A"/>
                </a:solidFill>
                <a:latin typeface="Times New Roman"/>
                <a:ea typeface="Times New Roman"/>
                <a:cs typeface="Times New Roman"/>
                <a:sym typeface="Times New Roman"/>
              </a:rPr>
              <a:t> </a:t>
            </a:r>
            <a:r>
              <a:rPr lang="en-GB" sz="1500">
                <a:solidFill>
                  <a:schemeClr val="dk1"/>
                </a:solidFill>
                <a:latin typeface="Calibri"/>
                <a:ea typeface="Calibri"/>
                <a:cs typeface="Calibri"/>
                <a:sym typeface="Calibri"/>
              </a:rPr>
              <a:t>The meaning of a complex expression is fully determined by its structure and the meanings of its constituents—once we fix what the parts mean and how they are put together we have no more leeway regarding the meaning of the whole. This is the principle of compositionality, a fundamental presupposition of most contemporary work in semantics – </a:t>
            </a:r>
            <a:r>
              <a:rPr b="1" i="1" lang="en-GB" sz="1400">
                <a:solidFill>
                  <a:schemeClr val="dk1"/>
                </a:solidFill>
                <a:latin typeface="Calibri"/>
                <a:ea typeface="Calibri"/>
                <a:cs typeface="Calibri"/>
                <a:sym typeface="Calibri"/>
              </a:rPr>
              <a:t>Stanford NLP website</a:t>
            </a:r>
            <a:endParaRPr b="1" i="1" sz="1400">
              <a:solidFill>
                <a:schemeClr val="dk1"/>
              </a:solidFill>
              <a:latin typeface="Calibri"/>
              <a:ea typeface="Calibri"/>
              <a:cs typeface="Calibri"/>
              <a:sym typeface="Calibri"/>
            </a:endParaRPr>
          </a:p>
        </p:txBody>
      </p:sp>
      <p:sp>
        <p:nvSpPr>
          <p:cNvPr id="430" name="Google Shape;430;p56"/>
          <p:cNvSpPr/>
          <p:nvPr/>
        </p:nvSpPr>
        <p:spPr>
          <a:xfrm>
            <a:off x="6918767" y="3368234"/>
            <a:ext cx="1143630" cy="920634"/>
          </a:xfrm>
          <a:prstGeom prst="ellipse">
            <a:avLst/>
          </a:prstGeom>
          <a:solidFill>
            <a:srgbClr val="A8D08C"/>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good</a:t>
            </a:r>
            <a:endParaRPr sz="1400">
              <a:solidFill>
                <a:schemeClr val="lt1"/>
              </a:solidFill>
              <a:latin typeface="Calibri"/>
              <a:ea typeface="Calibri"/>
              <a:cs typeface="Calibri"/>
              <a:sym typeface="Calibri"/>
            </a:endParaRPr>
          </a:p>
        </p:txBody>
      </p:sp>
      <p:sp>
        <p:nvSpPr>
          <p:cNvPr id="431" name="Google Shape;431;p56"/>
          <p:cNvSpPr txBox="1"/>
          <p:nvPr/>
        </p:nvSpPr>
        <p:spPr>
          <a:xfrm>
            <a:off x="6979534" y="4444678"/>
            <a:ext cx="1944547"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POS : Adjective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 means =“ positive, nice ”</a:t>
            </a:r>
            <a:endParaRPr sz="1400">
              <a:solidFill>
                <a:schemeClr val="dk1"/>
              </a:solidFill>
              <a:latin typeface="Calibri"/>
              <a:ea typeface="Calibri"/>
              <a:cs typeface="Calibri"/>
              <a:sym typeface="Calibri"/>
            </a:endParaRPr>
          </a:p>
        </p:txBody>
      </p:sp>
      <p:sp>
        <p:nvSpPr>
          <p:cNvPr id="432" name="Google Shape;432;p56"/>
          <p:cNvSpPr/>
          <p:nvPr/>
        </p:nvSpPr>
        <p:spPr>
          <a:xfrm>
            <a:off x="4913454" y="3368234"/>
            <a:ext cx="1116233" cy="920634"/>
          </a:xfrm>
          <a:prstGeom prst="ellipse">
            <a:avLst/>
          </a:prstGeom>
          <a:solidFill>
            <a:srgbClr val="385623"/>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very</a:t>
            </a:r>
            <a:endParaRPr sz="1400">
              <a:solidFill>
                <a:schemeClr val="lt1"/>
              </a:solidFill>
              <a:latin typeface="Calibri"/>
              <a:ea typeface="Calibri"/>
              <a:cs typeface="Calibri"/>
              <a:sym typeface="Calibri"/>
            </a:endParaRPr>
          </a:p>
        </p:txBody>
      </p:sp>
      <p:sp>
        <p:nvSpPr>
          <p:cNvPr id="433" name="Google Shape;433;p56"/>
          <p:cNvSpPr txBox="1"/>
          <p:nvPr/>
        </p:nvSpPr>
        <p:spPr>
          <a:xfrm>
            <a:off x="5079838" y="4340804"/>
            <a:ext cx="1899695"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POS : Adverb</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Role : exaggerates whatever it precedes</a:t>
            </a:r>
            <a:endParaRPr sz="1400">
              <a:solidFill>
                <a:schemeClr val="dk1"/>
              </a:solidFill>
              <a:latin typeface="Calibri"/>
              <a:ea typeface="Calibri"/>
              <a:cs typeface="Calibri"/>
              <a:sym typeface="Calibri"/>
            </a:endParaRPr>
          </a:p>
        </p:txBody>
      </p:sp>
      <p:sp>
        <p:nvSpPr>
          <p:cNvPr id="434" name="Google Shape;434;p56"/>
          <p:cNvSpPr/>
          <p:nvPr/>
        </p:nvSpPr>
        <p:spPr>
          <a:xfrm>
            <a:off x="7339795" y="2796030"/>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+ 1</a:t>
            </a:r>
            <a:endParaRPr sz="1400">
              <a:solidFill>
                <a:schemeClr val="dk1"/>
              </a:solidFill>
              <a:latin typeface="Calibri"/>
              <a:ea typeface="Calibri"/>
              <a:cs typeface="Calibri"/>
              <a:sym typeface="Calibri"/>
            </a:endParaRPr>
          </a:p>
        </p:txBody>
      </p:sp>
      <p:sp>
        <p:nvSpPr>
          <p:cNvPr id="435" name="Google Shape;435;p56"/>
          <p:cNvSpPr txBox="1"/>
          <p:nvPr/>
        </p:nvSpPr>
        <p:spPr>
          <a:xfrm>
            <a:off x="3589600" y="1882430"/>
            <a:ext cx="162081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Final sentiment</a:t>
            </a:r>
            <a:endParaRPr sz="1400">
              <a:solidFill>
                <a:schemeClr val="dk1"/>
              </a:solidFill>
              <a:latin typeface="Calibri"/>
              <a:ea typeface="Calibri"/>
              <a:cs typeface="Calibri"/>
              <a:sym typeface="Calibri"/>
            </a:endParaRPr>
          </a:p>
        </p:txBody>
      </p:sp>
      <p:sp>
        <p:nvSpPr>
          <p:cNvPr id="436" name="Google Shape;436;p56"/>
          <p:cNvSpPr/>
          <p:nvPr/>
        </p:nvSpPr>
        <p:spPr>
          <a:xfrm>
            <a:off x="5266481" y="2761381"/>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+ 0</a:t>
            </a:r>
            <a:endParaRPr sz="1400">
              <a:solidFill>
                <a:schemeClr val="dk1"/>
              </a:solidFill>
              <a:latin typeface="Calibri"/>
              <a:ea typeface="Calibri"/>
              <a:cs typeface="Calibri"/>
              <a:sym typeface="Calibri"/>
            </a:endParaRPr>
          </a:p>
        </p:txBody>
      </p:sp>
      <p:cxnSp>
        <p:nvCxnSpPr>
          <p:cNvPr id="437" name="Google Shape;437;p56"/>
          <p:cNvCxnSpPr>
            <a:stCxn id="432" idx="7"/>
            <a:endCxn id="438" idx="2"/>
          </p:cNvCxnSpPr>
          <p:nvPr/>
        </p:nvCxnSpPr>
        <p:spPr>
          <a:xfrm flipH="1" rot="10800000">
            <a:off x="5866218" y="2676557"/>
            <a:ext cx="590700" cy="826500"/>
          </a:xfrm>
          <a:prstGeom prst="straightConnector1">
            <a:avLst/>
          </a:prstGeom>
          <a:noFill/>
          <a:ln cap="flat" cmpd="sng" w="9525">
            <a:solidFill>
              <a:schemeClr val="accent1"/>
            </a:solidFill>
            <a:prstDash val="solid"/>
            <a:miter lim="800000"/>
            <a:headEnd len="sm" w="sm" type="none"/>
            <a:tailEnd len="sm" w="sm" type="none"/>
          </a:ln>
        </p:spPr>
      </p:cxnSp>
      <p:cxnSp>
        <p:nvCxnSpPr>
          <p:cNvPr id="439" name="Google Shape;439;p56"/>
          <p:cNvCxnSpPr>
            <a:endCxn id="438" idx="2"/>
          </p:cNvCxnSpPr>
          <p:nvPr/>
        </p:nvCxnSpPr>
        <p:spPr>
          <a:xfrm rot="10800000">
            <a:off x="6456864" y="2676436"/>
            <a:ext cx="774300" cy="711300"/>
          </a:xfrm>
          <a:prstGeom prst="straightConnector1">
            <a:avLst/>
          </a:prstGeom>
          <a:noFill/>
          <a:ln cap="flat" cmpd="sng" w="9525">
            <a:solidFill>
              <a:schemeClr val="accent1"/>
            </a:solidFill>
            <a:prstDash val="solid"/>
            <a:miter lim="800000"/>
            <a:headEnd len="sm" w="sm" type="none"/>
            <a:tailEnd len="sm" w="sm" type="none"/>
          </a:ln>
        </p:spPr>
      </p:cxnSp>
      <p:sp>
        <p:nvSpPr>
          <p:cNvPr id="438" name="Google Shape;438;p56"/>
          <p:cNvSpPr/>
          <p:nvPr/>
        </p:nvSpPr>
        <p:spPr>
          <a:xfrm>
            <a:off x="6174731" y="2320514"/>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+ 2</a:t>
            </a:r>
            <a:endParaRPr sz="1400">
              <a:solidFill>
                <a:schemeClr val="dk1"/>
              </a:solidFill>
              <a:latin typeface="Calibri"/>
              <a:ea typeface="Calibri"/>
              <a:cs typeface="Calibri"/>
              <a:sym typeface="Calibri"/>
            </a:endParaRPr>
          </a:p>
        </p:txBody>
      </p:sp>
      <p:sp>
        <p:nvSpPr>
          <p:cNvPr id="440" name="Google Shape;440;p56"/>
          <p:cNvSpPr/>
          <p:nvPr/>
        </p:nvSpPr>
        <p:spPr>
          <a:xfrm>
            <a:off x="3165676" y="3117302"/>
            <a:ext cx="1258477" cy="895411"/>
          </a:xfrm>
          <a:prstGeom prst="ellipse">
            <a:avLst/>
          </a:prstGeom>
          <a:solidFill>
            <a:srgbClr val="C55A1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is</a:t>
            </a:r>
            <a:endParaRPr sz="1400">
              <a:solidFill>
                <a:schemeClr val="lt1"/>
              </a:solidFill>
              <a:latin typeface="Calibri"/>
              <a:ea typeface="Calibri"/>
              <a:cs typeface="Calibri"/>
              <a:sym typeface="Calibri"/>
            </a:endParaRPr>
          </a:p>
        </p:txBody>
      </p:sp>
      <p:sp>
        <p:nvSpPr>
          <p:cNvPr id="441" name="Google Shape;441;p56"/>
          <p:cNvSpPr/>
          <p:nvPr/>
        </p:nvSpPr>
        <p:spPr>
          <a:xfrm>
            <a:off x="1432186" y="3490885"/>
            <a:ext cx="1104117" cy="91038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boy</a:t>
            </a:r>
            <a:endParaRPr sz="1400">
              <a:solidFill>
                <a:schemeClr val="lt1"/>
              </a:solidFill>
              <a:latin typeface="Calibri"/>
              <a:ea typeface="Calibri"/>
              <a:cs typeface="Calibri"/>
              <a:sym typeface="Calibri"/>
            </a:endParaRPr>
          </a:p>
        </p:txBody>
      </p:sp>
      <p:sp>
        <p:nvSpPr>
          <p:cNvPr id="442" name="Google Shape;442;p56"/>
          <p:cNvSpPr/>
          <p:nvPr/>
        </p:nvSpPr>
        <p:spPr>
          <a:xfrm>
            <a:off x="168916" y="3437681"/>
            <a:ext cx="1177364" cy="963592"/>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The </a:t>
            </a:r>
            <a:endParaRPr sz="1400">
              <a:solidFill>
                <a:schemeClr val="lt1"/>
              </a:solidFill>
              <a:latin typeface="Calibri"/>
              <a:ea typeface="Calibri"/>
              <a:cs typeface="Calibri"/>
              <a:sym typeface="Calibri"/>
            </a:endParaRPr>
          </a:p>
        </p:txBody>
      </p:sp>
      <p:sp>
        <p:nvSpPr>
          <p:cNvPr id="443" name="Google Shape;443;p56"/>
          <p:cNvSpPr/>
          <p:nvPr/>
        </p:nvSpPr>
        <p:spPr>
          <a:xfrm>
            <a:off x="3524492" y="2547971"/>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0</a:t>
            </a:r>
            <a:endParaRPr sz="1100"/>
          </a:p>
        </p:txBody>
      </p:sp>
      <p:sp>
        <p:nvSpPr>
          <p:cNvPr id="444" name="Google Shape;444;p56"/>
          <p:cNvSpPr/>
          <p:nvPr/>
        </p:nvSpPr>
        <p:spPr>
          <a:xfrm>
            <a:off x="1819124" y="2899905"/>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0</a:t>
            </a:r>
            <a:endParaRPr sz="1100"/>
          </a:p>
        </p:txBody>
      </p:sp>
      <p:sp>
        <p:nvSpPr>
          <p:cNvPr id="445" name="Google Shape;445;p56"/>
          <p:cNvSpPr/>
          <p:nvPr/>
        </p:nvSpPr>
        <p:spPr>
          <a:xfrm>
            <a:off x="262330" y="2931836"/>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0</a:t>
            </a:r>
            <a:endParaRPr sz="1400">
              <a:solidFill>
                <a:schemeClr val="dk1"/>
              </a:solidFill>
              <a:latin typeface="Calibri"/>
              <a:ea typeface="Calibri"/>
              <a:cs typeface="Calibri"/>
              <a:sym typeface="Calibri"/>
            </a:endParaRPr>
          </a:p>
        </p:txBody>
      </p:sp>
      <p:cxnSp>
        <p:nvCxnSpPr>
          <p:cNvPr id="446" name="Google Shape;446;p56"/>
          <p:cNvCxnSpPr/>
          <p:nvPr/>
        </p:nvCxnSpPr>
        <p:spPr>
          <a:xfrm flipH="1" rot="10800000">
            <a:off x="851100" y="2851360"/>
            <a:ext cx="328523" cy="586321"/>
          </a:xfrm>
          <a:prstGeom prst="straightConnector1">
            <a:avLst/>
          </a:prstGeom>
          <a:noFill/>
          <a:ln cap="flat" cmpd="sng" w="9525">
            <a:solidFill>
              <a:schemeClr val="accent1"/>
            </a:solidFill>
            <a:prstDash val="solid"/>
            <a:miter lim="800000"/>
            <a:headEnd len="sm" w="sm" type="none"/>
            <a:tailEnd len="sm" w="sm" type="none"/>
          </a:ln>
        </p:spPr>
      </p:cxnSp>
      <p:cxnSp>
        <p:nvCxnSpPr>
          <p:cNvPr id="447" name="Google Shape;447;p56"/>
          <p:cNvCxnSpPr>
            <a:endCxn id="448" idx="2"/>
          </p:cNvCxnSpPr>
          <p:nvPr/>
        </p:nvCxnSpPr>
        <p:spPr>
          <a:xfrm rot="10800000">
            <a:off x="1278277" y="2851359"/>
            <a:ext cx="492000" cy="651600"/>
          </a:xfrm>
          <a:prstGeom prst="straightConnector1">
            <a:avLst/>
          </a:prstGeom>
          <a:noFill/>
          <a:ln cap="flat" cmpd="sng" w="9525">
            <a:solidFill>
              <a:schemeClr val="accent1"/>
            </a:solidFill>
            <a:prstDash val="solid"/>
            <a:miter lim="800000"/>
            <a:headEnd len="sm" w="sm" type="none"/>
            <a:tailEnd len="sm" w="sm" type="none"/>
          </a:ln>
        </p:spPr>
      </p:cxnSp>
      <p:sp>
        <p:nvSpPr>
          <p:cNvPr id="448" name="Google Shape;448;p56"/>
          <p:cNvSpPr/>
          <p:nvPr/>
        </p:nvSpPr>
        <p:spPr>
          <a:xfrm>
            <a:off x="996145" y="2495438"/>
            <a:ext cx="564265" cy="35592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0</a:t>
            </a:r>
            <a:endParaRPr sz="1100"/>
          </a:p>
        </p:txBody>
      </p:sp>
      <p:sp>
        <p:nvSpPr>
          <p:cNvPr id="449" name="Google Shape;449;p56"/>
          <p:cNvSpPr txBox="1"/>
          <p:nvPr/>
        </p:nvSpPr>
        <p:spPr>
          <a:xfrm>
            <a:off x="0" y="4435997"/>
            <a:ext cx="189969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POS : Article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Role : Qualifier</a:t>
            </a:r>
            <a:endParaRPr sz="1400">
              <a:solidFill>
                <a:schemeClr val="dk1"/>
              </a:solidFill>
              <a:latin typeface="Calibri"/>
              <a:ea typeface="Calibri"/>
              <a:cs typeface="Calibri"/>
              <a:sym typeface="Calibri"/>
            </a:endParaRPr>
          </a:p>
        </p:txBody>
      </p:sp>
      <p:sp>
        <p:nvSpPr>
          <p:cNvPr id="450" name="Google Shape;450;p56"/>
          <p:cNvSpPr txBox="1"/>
          <p:nvPr/>
        </p:nvSpPr>
        <p:spPr>
          <a:xfrm>
            <a:off x="1658794" y="4472050"/>
            <a:ext cx="189969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POS : Noun</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Role : The subject</a:t>
            </a:r>
            <a:endParaRPr sz="1400">
              <a:solidFill>
                <a:schemeClr val="dk1"/>
              </a:solidFill>
              <a:latin typeface="Calibri"/>
              <a:ea typeface="Calibri"/>
              <a:cs typeface="Calibri"/>
              <a:sym typeface="Calibri"/>
            </a:endParaRPr>
          </a:p>
        </p:txBody>
      </p:sp>
      <p:cxnSp>
        <p:nvCxnSpPr>
          <p:cNvPr id="451" name="Google Shape;451;p56"/>
          <p:cNvCxnSpPr/>
          <p:nvPr/>
        </p:nvCxnSpPr>
        <p:spPr>
          <a:xfrm flipH="1" rot="10800000">
            <a:off x="1439420" y="2233125"/>
            <a:ext cx="1871301" cy="243754"/>
          </a:xfrm>
          <a:prstGeom prst="straightConnector1">
            <a:avLst/>
          </a:prstGeom>
          <a:noFill/>
          <a:ln cap="flat" cmpd="sng" w="9525">
            <a:solidFill>
              <a:schemeClr val="accent1"/>
            </a:solidFill>
            <a:prstDash val="solid"/>
            <a:miter lim="800000"/>
            <a:headEnd len="sm" w="sm" type="none"/>
            <a:tailEnd len="sm" w="sm" type="none"/>
          </a:ln>
        </p:spPr>
      </p:cxnSp>
      <p:cxnSp>
        <p:nvCxnSpPr>
          <p:cNvPr id="452" name="Google Shape;452;p56"/>
          <p:cNvCxnSpPr>
            <a:stCxn id="438" idx="0"/>
          </p:cNvCxnSpPr>
          <p:nvPr/>
        </p:nvCxnSpPr>
        <p:spPr>
          <a:xfrm rot="10800000">
            <a:off x="3324864" y="2208914"/>
            <a:ext cx="3132000" cy="111600"/>
          </a:xfrm>
          <a:prstGeom prst="straightConnector1">
            <a:avLst/>
          </a:prstGeom>
          <a:noFill/>
          <a:ln cap="flat" cmpd="sng" w="9525">
            <a:solidFill>
              <a:schemeClr val="accent1"/>
            </a:solidFill>
            <a:prstDash val="solid"/>
            <a:miter lim="800000"/>
            <a:headEnd len="sm" w="sm" type="none"/>
            <a:tailEnd len="sm" w="sm" type="none"/>
          </a:ln>
        </p:spPr>
      </p:cxnSp>
      <p:cxnSp>
        <p:nvCxnSpPr>
          <p:cNvPr id="453" name="Google Shape;453;p56"/>
          <p:cNvCxnSpPr/>
          <p:nvPr/>
        </p:nvCxnSpPr>
        <p:spPr>
          <a:xfrm>
            <a:off x="3310721" y="2254646"/>
            <a:ext cx="412349" cy="283297"/>
          </a:xfrm>
          <a:prstGeom prst="straightConnector1">
            <a:avLst/>
          </a:prstGeom>
          <a:noFill/>
          <a:ln cap="flat" cmpd="sng" w="9525">
            <a:solidFill>
              <a:schemeClr val="accent1"/>
            </a:solidFill>
            <a:prstDash val="solid"/>
            <a:miter lim="800000"/>
            <a:headEnd len="sm" w="sm" type="none"/>
            <a:tailEnd len="sm" w="sm" type="none"/>
          </a:ln>
        </p:spPr>
      </p:cxnSp>
      <p:sp>
        <p:nvSpPr>
          <p:cNvPr id="454" name="Google Shape;454;p56"/>
          <p:cNvSpPr txBox="1"/>
          <p:nvPr/>
        </p:nvSpPr>
        <p:spPr>
          <a:xfrm>
            <a:off x="3310721" y="4099834"/>
            <a:ext cx="189969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POS : Verb</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Role : connector</a:t>
            </a:r>
            <a:endParaRPr sz="1400">
              <a:solidFill>
                <a:schemeClr val="dk1"/>
              </a:solidFill>
              <a:latin typeface="Calibri"/>
              <a:ea typeface="Calibri"/>
              <a:cs typeface="Calibri"/>
              <a:sym typeface="Calibri"/>
            </a:endParaRPr>
          </a:p>
        </p:txBody>
      </p:sp>
      <p:sp>
        <p:nvSpPr>
          <p:cNvPr id="455" name="Google Shape;455;p56"/>
          <p:cNvSpPr/>
          <p:nvPr/>
        </p:nvSpPr>
        <p:spPr>
          <a:xfrm>
            <a:off x="2962396" y="1925043"/>
            <a:ext cx="564265" cy="355921"/>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400">
                <a:solidFill>
                  <a:schemeClr val="dk1"/>
                </a:solidFill>
                <a:latin typeface="Calibri"/>
                <a:ea typeface="Calibri"/>
                <a:cs typeface="Calibri"/>
                <a:sym typeface="Calibri"/>
              </a:rPr>
              <a:t>+2</a:t>
            </a:r>
            <a:endParaRPr b="1" sz="1400">
              <a:solidFill>
                <a:schemeClr val="dk1"/>
              </a:solidFill>
              <a:latin typeface="Calibri"/>
              <a:ea typeface="Calibri"/>
              <a:cs typeface="Calibri"/>
              <a:sym typeface="Calibri"/>
            </a:endParaRPr>
          </a:p>
        </p:txBody>
      </p:sp>
      <p:sp>
        <p:nvSpPr>
          <p:cNvPr id="456" name="Google Shape;456;p56"/>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b="1" lang="en-GB" sz="2400">
                <a:solidFill>
                  <a:schemeClr val="dk1"/>
                </a:solidFill>
                <a:latin typeface="Arial"/>
                <a:ea typeface="Arial"/>
                <a:cs typeface="Arial"/>
                <a:sym typeface="Arial"/>
              </a:rPr>
              <a:t>Building Blocks: Compositionality</a:t>
            </a:r>
            <a:endParaRPr b="1" sz="27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7"/>
          <p:cNvSpPr txBox="1"/>
          <p:nvPr/>
        </p:nvSpPr>
        <p:spPr>
          <a:xfrm>
            <a:off x="118640" y="920187"/>
            <a:ext cx="8906720" cy="761747"/>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RNN are neural networks where every leaf node is an input ( Socher et al 2013)</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 input is in the form of a word vector and multiple word vectors are combined using a compositionality function to form a parent node</a:t>
            </a:r>
            <a:endParaRPr sz="1500">
              <a:solidFill>
                <a:schemeClr val="dk1"/>
              </a:solidFill>
              <a:latin typeface="Calibri"/>
              <a:ea typeface="Calibri"/>
              <a:cs typeface="Calibri"/>
              <a:sym typeface="Calibri"/>
            </a:endParaRPr>
          </a:p>
        </p:txBody>
      </p:sp>
      <p:pic>
        <p:nvPicPr>
          <p:cNvPr id="463" name="Google Shape;463;p57"/>
          <p:cNvPicPr preferRelativeResize="0"/>
          <p:nvPr/>
        </p:nvPicPr>
        <p:blipFill rotWithShape="1">
          <a:blip r:embed="rId3">
            <a:alphaModFix/>
          </a:blip>
          <a:srcRect b="0" l="0" r="0" t="0"/>
          <a:stretch/>
        </p:blipFill>
        <p:spPr>
          <a:xfrm>
            <a:off x="121444" y="1803200"/>
            <a:ext cx="4450556" cy="3207544"/>
          </a:xfrm>
          <a:prstGeom prst="rect">
            <a:avLst/>
          </a:prstGeom>
          <a:noFill/>
          <a:ln>
            <a:noFill/>
          </a:ln>
        </p:spPr>
      </p:pic>
      <p:sp>
        <p:nvSpPr>
          <p:cNvPr id="464" name="Google Shape;464;p57"/>
          <p:cNvSpPr/>
          <p:nvPr/>
        </p:nvSpPr>
        <p:spPr>
          <a:xfrm>
            <a:off x="5043668" y="2404640"/>
            <a:ext cx="581628" cy="17535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65" name="Google Shape;465;p57"/>
          <p:cNvSpPr/>
          <p:nvPr/>
        </p:nvSpPr>
        <p:spPr>
          <a:xfrm>
            <a:off x="5911770" y="2400300"/>
            <a:ext cx="807335" cy="17535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66" name="Google Shape;466;p57"/>
          <p:cNvSpPr/>
          <p:nvPr/>
        </p:nvSpPr>
        <p:spPr>
          <a:xfrm>
            <a:off x="5162309" y="2725839"/>
            <a:ext cx="390646" cy="434050"/>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7" name="Google Shape;467;p57"/>
          <p:cNvSpPr/>
          <p:nvPr/>
        </p:nvSpPr>
        <p:spPr>
          <a:xfrm>
            <a:off x="5162309" y="3406971"/>
            <a:ext cx="390646" cy="434050"/>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68" name="Google Shape;468;p57"/>
          <p:cNvCxnSpPr>
            <a:stCxn id="466" idx="6"/>
          </p:cNvCxnSpPr>
          <p:nvPr/>
        </p:nvCxnSpPr>
        <p:spPr>
          <a:xfrm>
            <a:off x="5552954" y="2942864"/>
            <a:ext cx="544200" cy="234600"/>
          </a:xfrm>
          <a:prstGeom prst="straightConnector1">
            <a:avLst/>
          </a:prstGeom>
          <a:noFill/>
          <a:ln cap="flat" cmpd="sng" w="9525">
            <a:solidFill>
              <a:schemeClr val="dk1"/>
            </a:solidFill>
            <a:prstDash val="solid"/>
            <a:miter lim="800000"/>
            <a:headEnd len="sm" w="sm" type="none"/>
            <a:tailEnd len="sm" w="sm" type="none"/>
          </a:ln>
        </p:spPr>
      </p:cxnSp>
      <p:cxnSp>
        <p:nvCxnSpPr>
          <p:cNvPr id="469" name="Google Shape;469;p57"/>
          <p:cNvCxnSpPr/>
          <p:nvPr/>
        </p:nvCxnSpPr>
        <p:spPr>
          <a:xfrm flipH="1" rot="10800000">
            <a:off x="5573210" y="3406971"/>
            <a:ext cx="523754" cy="291142"/>
          </a:xfrm>
          <a:prstGeom prst="straightConnector1">
            <a:avLst/>
          </a:prstGeom>
          <a:noFill/>
          <a:ln cap="flat" cmpd="sng" w="9525">
            <a:solidFill>
              <a:schemeClr val="dk1"/>
            </a:solidFill>
            <a:prstDash val="solid"/>
            <a:miter lim="800000"/>
            <a:headEnd len="sm" w="sm" type="none"/>
            <a:tailEnd len="sm" w="sm" type="none"/>
          </a:ln>
        </p:spPr>
      </p:cxnSp>
      <p:sp>
        <p:nvSpPr>
          <p:cNvPr id="470" name="Google Shape;470;p57"/>
          <p:cNvSpPr/>
          <p:nvPr/>
        </p:nvSpPr>
        <p:spPr>
          <a:xfrm>
            <a:off x="6099859" y="3060058"/>
            <a:ext cx="390646" cy="434050"/>
          </a:xfrm>
          <a:prstGeom prst="ellipse">
            <a:avLst/>
          </a:prstGeom>
          <a:solidFill>
            <a:schemeClr val="accent2"/>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57"/>
          <p:cNvSpPr/>
          <p:nvPr/>
        </p:nvSpPr>
        <p:spPr>
          <a:xfrm>
            <a:off x="6941917" y="2400300"/>
            <a:ext cx="581628" cy="17535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57"/>
          <p:cNvSpPr/>
          <p:nvPr/>
        </p:nvSpPr>
        <p:spPr>
          <a:xfrm>
            <a:off x="7769507" y="3177250"/>
            <a:ext cx="416689" cy="229721"/>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57"/>
          <p:cNvSpPr txBox="1"/>
          <p:nvPr/>
        </p:nvSpPr>
        <p:spPr>
          <a:xfrm>
            <a:off x="7691378" y="3623996"/>
            <a:ext cx="1224022"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This becomes i/p for next layer </a:t>
            </a:r>
            <a:endParaRPr sz="1400">
              <a:solidFill>
                <a:schemeClr val="dk1"/>
              </a:solidFill>
              <a:latin typeface="Calibri"/>
              <a:ea typeface="Calibri"/>
              <a:cs typeface="Calibri"/>
              <a:sym typeface="Calibri"/>
            </a:endParaRPr>
          </a:p>
        </p:txBody>
      </p:sp>
      <p:sp>
        <p:nvSpPr>
          <p:cNvPr id="474" name="Google Shape;474;p57"/>
          <p:cNvSpPr txBox="1"/>
          <p:nvPr/>
        </p:nvSpPr>
        <p:spPr>
          <a:xfrm>
            <a:off x="4904772" y="4316494"/>
            <a:ext cx="78997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Input layer</a:t>
            </a:r>
            <a:endParaRPr sz="1400">
              <a:solidFill>
                <a:schemeClr val="dk1"/>
              </a:solidFill>
              <a:latin typeface="Calibri"/>
              <a:ea typeface="Calibri"/>
              <a:cs typeface="Calibri"/>
              <a:sym typeface="Calibri"/>
            </a:endParaRPr>
          </a:p>
        </p:txBody>
      </p:sp>
      <p:sp>
        <p:nvSpPr>
          <p:cNvPr id="475" name="Google Shape;475;p57"/>
          <p:cNvSpPr txBox="1"/>
          <p:nvPr/>
        </p:nvSpPr>
        <p:spPr>
          <a:xfrm>
            <a:off x="5929132" y="4494133"/>
            <a:ext cx="78997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476" name="Google Shape;476;p57"/>
          <p:cNvSpPr txBox="1"/>
          <p:nvPr/>
        </p:nvSpPr>
        <p:spPr>
          <a:xfrm>
            <a:off x="6953491" y="4291145"/>
            <a:ext cx="78997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Output layer</a:t>
            </a:r>
            <a:endParaRPr sz="1400">
              <a:solidFill>
                <a:schemeClr val="dk1"/>
              </a:solidFill>
              <a:latin typeface="Calibri"/>
              <a:ea typeface="Calibri"/>
              <a:cs typeface="Calibri"/>
              <a:sym typeface="Calibri"/>
            </a:endParaRPr>
          </a:p>
        </p:txBody>
      </p:sp>
      <p:cxnSp>
        <p:nvCxnSpPr>
          <p:cNvPr id="477" name="Google Shape;477;p57"/>
          <p:cNvCxnSpPr/>
          <p:nvPr/>
        </p:nvCxnSpPr>
        <p:spPr>
          <a:xfrm>
            <a:off x="6279265" y="2287948"/>
            <a:ext cx="5788" cy="799890"/>
          </a:xfrm>
          <a:prstGeom prst="straightConnector1">
            <a:avLst/>
          </a:prstGeom>
          <a:noFill/>
          <a:ln cap="flat" cmpd="sng" w="19050">
            <a:solidFill>
              <a:schemeClr val="dk1"/>
            </a:solidFill>
            <a:prstDash val="dashDot"/>
            <a:miter lim="800000"/>
            <a:headEnd len="sm" w="sm" type="none"/>
            <a:tailEnd len="med" w="med" type="triangle"/>
          </a:ln>
        </p:spPr>
      </p:cxnSp>
      <p:sp>
        <p:nvSpPr>
          <p:cNvPr id="478" name="Google Shape;478;p57"/>
          <p:cNvSpPr txBox="1"/>
          <p:nvPr/>
        </p:nvSpPr>
        <p:spPr>
          <a:xfrm>
            <a:off x="5824959" y="1803200"/>
            <a:ext cx="132819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Compositionality function</a:t>
            </a:r>
            <a:endParaRPr sz="1400">
              <a:solidFill>
                <a:schemeClr val="dk1"/>
              </a:solidFill>
              <a:latin typeface="Calibri"/>
              <a:ea typeface="Calibri"/>
              <a:cs typeface="Calibri"/>
              <a:sym typeface="Calibri"/>
            </a:endParaRPr>
          </a:p>
        </p:txBody>
      </p:sp>
      <p:cxnSp>
        <p:nvCxnSpPr>
          <p:cNvPr id="479" name="Google Shape;479;p57"/>
          <p:cNvCxnSpPr>
            <a:stCxn id="470" idx="6"/>
            <a:endCxn id="471" idx="1"/>
          </p:cNvCxnSpPr>
          <p:nvPr/>
        </p:nvCxnSpPr>
        <p:spPr>
          <a:xfrm>
            <a:off x="6490505" y="3277083"/>
            <a:ext cx="451500" cy="0"/>
          </a:xfrm>
          <a:prstGeom prst="straightConnector1">
            <a:avLst/>
          </a:prstGeom>
          <a:noFill/>
          <a:ln cap="flat" cmpd="sng" w="9525">
            <a:solidFill>
              <a:schemeClr val="dk1"/>
            </a:solidFill>
            <a:prstDash val="solid"/>
            <a:miter lim="800000"/>
            <a:headEnd len="sm" w="sm" type="none"/>
            <a:tailEnd len="med" w="med" type="triangle"/>
          </a:ln>
        </p:spPr>
      </p:cxnSp>
      <p:sp>
        <p:nvSpPr>
          <p:cNvPr id="480" name="Google Shape;480;p57"/>
          <p:cNvSpPr txBox="1"/>
          <p:nvPr/>
        </p:nvSpPr>
        <p:spPr>
          <a:xfrm rot="-5400000">
            <a:off x="6261117" y="2746657"/>
            <a:ext cx="1915610"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classifier</a:t>
            </a:r>
            <a:endParaRPr sz="2100">
              <a:solidFill>
                <a:schemeClr val="dk1"/>
              </a:solidFill>
              <a:latin typeface="Calibri"/>
              <a:ea typeface="Calibri"/>
              <a:cs typeface="Calibri"/>
              <a:sym typeface="Calibri"/>
            </a:endParaRPr>
          </a:p>
        </p:txBody>
      </p:sp>
      <p:pic>
        <p:nvPicPr>
          <p:cNvPr id="481" name="Google Shape;481;p57"/>
          <p:cNvPicPr preferRelativeResize="0"/>
          <p:nvPr/>
        </p:nvPicPr>
        <p:blipFill rotWithShape="1">
          <a:blip r:embed="rId4">
            <a:alphaModFix/>
          </a:blip>
          <a:srcRect b="0" l="0" r="0" t="0"/>
          <a:stretch/>
        </p:blipFill>
        <p:spPr>
          <a:xfrm>
            <a:off x="250223" y="2379229"/>
            <a:ext cx="1415085" cy="563636"/>
          </a:xfrm>
          <a:prstGeom prst="rect">
            <a:avLst/>
          </a:prstGeom>
          <a:noFill/>
          <a:ln>
            <a:noFill/>
          </a:ln>
        </p:spPr>
      </p:pic>
      <p:sp>
        <p:nvSpPr>
          <p:cNvPr id="482" name="Google Shape;482;p57"/>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Standard Recursive Neural Networks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b="1" lang="en-GB" sz="2400">
                <a:solidFill>
                  <a:schemeClr val="dk1"/>
                </a:solidFill>
                <a:latin typeface="Arial"/>
                <a:ea typeface="Arial"/>
                <a:cs typeface="Arial"/>
                <a:sym typeface="Arial"/>
              </a:rPr>
              <a:t>RNTN Predecessors : MV RNN</a:t>
            </a:r>
            <a:endParaRPr b="1" sz="2700">
              <a:solidFill>
                <a:schemeClr val="dk1"/>
              </a:solidFill>
              <a:latin typeface="Arial"/>
              <a:ea typeface="Arial"/>
              <a:cs typeface="Arial"/>
              <a:sym typeface="Arial"/>
            </a:endParaRPr>
          </a:p>
        </p:txBody>
      </p:sp>
      <p:pic>
        <p:nvPicPr>
          <p:cNvPr id="489" name="Google Shape;489;p58"/>
          <p:cNvPicPr preferRelativeResize="0"/>
          <p:nvPr/>
        </p:nvPicPr>
        <p:blipFill rotWithShape="1">
          <a:blip r:embed="rId3">
            <a:alphaModFix/>
          </a:blip>
          <a:srcRect b="0" l="0" r="0" t="0"/>
          <a:stretch/>
        </p:blipFill>
        <p:spPr>
          <a:xfrm>
            <a:off x="385174" y="1730101"/>
            <a:ext cx="6985006" cy="3300003"/>
          </a:xfrm>
          <a:prstGeom prst="rect">
            <a:avLst/>
          </a:prstGeom>
          <a:noFill/>
          <a:ln>
            <a:noFill/>
          </a:ln>
        </p:spPr>
      </p:pic>
      <p:pic>
        <p:nvPicPr>
          <p:cNvPr id="490" name="Google Shape;490;p58"/>
          <p:cNvPicPr preferRelativeResize="0"/>
          <p:nvPr/>
        </p:nvPicPr>
        <p:blipFill rotWithShape="1">
          <a:blip r:embed="rId4">
            <a:alphaModFix/>
          </a:blip>
          <a:srcRect b="0" l="0" r="0" t="0"/>
          <a:stretch/>
        </p:blipFill>
        <p:spPr>
          <a:xfrm>
            <a:off x="5146213" y="673321"/>
            <a:ext cx="3335137" cy="1017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Recursive Neural Tensor Network</a:t>
            </a:r>
            <a:endParaRPr sz="1100"/>
          </a:p>
        </p:txBody>
      </p:sp>
      <p:sp>
        <p:nvSpPr>
          <p:cNvPr id="497" name="Google Shape;497;p59"/>
          <p:cNvSpPr txBox="1"/>
          <p:nvPr/>
        </p:nvSpPr>
        <p:spPr>
          <a:xfrm>
            <a:off x="442732" y="937550"/>
            <a:ext cx="8099385" cy="761747"/>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 problem with MV- RNN is that the number of parameters becomes very large as there is composition function for every word</a:t>
            </a:r>
            <a:endParaRPr sz="1100"/>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 idea of RNTN is to have a single powerful composition function- a tensor based function</a:t>
            </a:r>
            <a:endParaRPr sz="1500">
              <a:solidFill>
                <a:schemeClr val="dk1"/>
              </a:solidFill>
              <a:latin typeface="Calibri"/>
              <a:ea typeface="Calibri"/>
              <a:cs typeface="Calibri"/>
              <a:sym typeface="Calibri"/>
            </a:endParaRPr>
          </a:p>
        </p:txBody>
      </p:sp>
      <p:pic>
        <p:nvPicPr>
          <p:cNvPr id="498" name="Google Shape;498;p59"/>
          <p:cNvPicPr preferRelativeResize="0"/>
          <p:nvPr/>
        </p:nvPicPr>
        <p:blipFill rotWithShape="1">
          <a:blip r:embed="rId3">
            <a:alphaModFix/>
          </a:blip>
          <a:srcRect b="0" l="0" r="0" t="0"/>
          <a:stretch/>
        </p:blipFill>
        <p:spPr>
          <a:xfrm>
            <a:off x="720118" y="1803646"/>
            <a:ext cx="3629070" cy="3200958"/>
          </a:xfrm>
          <a:prstGeom prst="rect">
            <a:avLst/>
          </a:prstGeom>
          <a:noFill/>
          <a:ln>
            <a:noFill/>
          </a:ln>
        </p:spPr>
      </p:pic>
      <p:pic>
        <p:nvPicPr>
          <p:cNvPr id="499" name="Google Shape;499;p59"/>
          <p:cNvPicPr preferRelativeResize="0"/>
          <p:nvPr/>
        </p:nvPicPr>
        <p:blipFill rotWithShape="1">
          <a:blip r:embed="rId4">
            <a:alphaModFix/>
          </a:blip>
          <a:srcRect b="0" l="0" r="0" t="0"/>
          <a:stretch/>
        </p:blipFill>
        <p:spPr>
          <a:xfrm>
            <a:off x="4492424" y="2650459"/>
            <a:ext cx="4364831" cy="1507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0"/>
          <p:cNvSpPr txBox="1"/>
          <p:nvPr/>
        </p:nvSpPr>
        <p:spPr>
          <a:xfrm>
            <a:off x="118640" y="920187"/>
            <a:ext cx="8906720" cy="992579"/>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The corpus is based on the dataset introduced by Pang and Lee (2005) and consists of </a:t>
            </a:r>
            <a:r>
              <a:rPr b="1" lang="en-GB" sz="1500">
                <a:solidFill>
                  <a:schemeClr val="dk1"/>
                </a:solidFill>
                <a:latin typeface="Calibri"/>
                <a:ea typeface="Calibri"/>
                <a:cs typeface="Calibri"/>
                <a:sym typeface="Calibri"/>
              </a:rPr>
              <a:t>11,855</a:t>
            </a:r>
            <a:r>
              <a:rPr lang="en-GB" sz="1500">
                <a:solidFill>
                  <a:schemeClr val="dk1"/>
                </a:solidFill>
                <a:latin typeface="Calibri"/>
                <a:ea typeface="Calibri"/>
                <a:cs typeface="Calibri"/>
                <a:sym typeface="Calibri"/>
              </a:rPr>
              <a:t> single sentences extracted from movie reviews</a:t>
            </a:r>
            <a:endParaRPr sz="1100"/>
          </a:p>
          <a:p>
            <a:pPr indent="-152400" lvl="0" marL="2540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It includes a total of </a:t>
            </a:r>
            <a:r>
              <a:rPr b="1" lang="en-GB" sz="1500">
                <a:solidFill>
                  <a:schemeClr val="dk1"/>
                </a:solidFill>
                <a:latin typeface="Calibri"/>
                <a:ea typeface="Calibri"/>
                <a:cs typeface="Calibri"/>
                <a:sym typeface="Calibri"/>
              </a:rPr>
              <a:t>215,154 unique phrases </a:t>
            </a:r>
            <a:r>
              <a:rPr lang="en-GB" sz="1500">
                <a:solidFill>
                  <a:schemeClr val="dk1"/>
                </a:solidFill>
                <a:latin typeface="Calibri"/>
                <a:ea typeface="Calibri"/>
                <a:cs typeface="Calibri"/>
                <a:sym typeface="Calibri"/>
              </a:rPr>
              <a:t>from the review sentences, each annotated by 3 human judges</a:t>
            </a:r>
            <a:endParaRPr sz="1100"/>
          </a:p>
        </p:txBody>
      </p:sp>
      <p:pic>
        <p:nvPicPr>
          <p:cNvPr id="506" name="Google Shape;506;p60"/>
          <p:cNvPicPr preferRelativeResize="0"/>
          <p:nvPr/>
        </p:nvPicPr>
        <p:blipFill rotWithShape="1">
          <a:blip r:embed="rId3">
            <a:alphaModFix/>
          </a:blip>
          <a:srcRect b="0" l="0" r="0" t="0"/>
          <a:stretch/>
        </p:blipFill>
        <p:spPr>
          <a:xfrm>
            <a:off x="118640" y="2483450"/>
            <a:ext cx="4534177" cy="2256382"/>
          </a:xfrm>
          <a:prstGeom prst="rect">
            <a:avLst/>
          </a:prstGeom>
          <a:noFill/>
          <a:ln>
            <a:noFill/>
          </a:ln>
        </p:spPr>
      </p:pic>
      <p:sp>
        <p:nvSpPr>
          <p:cNvPr id="507" name="Google Shape;507;p60"/>
          <p:cNvSpPr txBox="1"/>
          <p:nvPr/>
        </p:nvSpPr>
        <p:spPr>
          <a:xfrm>
            <a:off x="156463" y="2155934"/>
            <a:ext cx="4534177"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200">
                <a:solidFill>
                  <a:schemeClr val="dk1"/>
                </a:solidFill>
                <a:latin typeface="Calibri"/>
                <a:ea typeface="Calibri"/>
                <a:cs typeface="Calibri"/>
                <a:sym typeface="Calibri"/>
              </a:rPr>
              <a:t>Snapshot of Stanford Sentiment Treebank</a:t>
            </a:r>
            <a:endParaRPr i="1" sz="1200">
              <a:solidFill>
                <a:schemeClr val="dk1"/>
              </a:solidFill>
              <a:latin typeface="Calibri"/>
              <a:ea typeface="Calibri"/>
              <a:cs typeface="Calibri"/>
              <a:sym typeface="Calibri"/>
            </a:endParaRPr>
          </a:p>
        </p:txBody>
      </p:sp>
      <p:sp>
        <p:nvSpPr>
          <p:cNvPr id="508" name="Google Shape;508;p60"/>
          <p:cNvSpPr/>
          <p:nvPr/>
        </p:nvSpPr>
        <p:spPr>
          <a:xfrm>
            <a:off x="118640" y="4818502"/>
            <a:ext cx="457200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4"/>
              </a:rPr>
              <a:t>https://nlp.stanford.edu/sentiment/treebank.html?we=OR</a:t>
            </a:r>
            <a:endParaRPr sz="1400">
              <a:solidFill>
                <a:schemeClr val="dk1"/>
              </a:solidFill>
              <a:latin typeface="Calibri"/>
              <a:ea typeface="Calibri"/>
              <a:cs typeface="Calibri"/>
              <a:sym typeface="Calibri"/>
            </a:endParaRPr>
          </a:p>
        </p:txBody>
      </p:sp>
      <p:graphicFrame>
        <p:nvGraphicFramePr>
          <p:cNvPr id="509" name="Google Shape;509;p60"/>
          <p:cNvGraphicFramePr/>
          <p:nvPr/>
        </p:nvGraphicFramePr>
        <p:xfrm>
          <a:off x="5057173" y="2916316"/>
          <a:ext cx="3000000" cy="3000000"/>
        </p:xfrm>
        <a:graphic>
          <a:graphicData uri="http://schemas.openxmlformats.org/drawingml/2006/table">
            <a:tbl>
              <a:tblPr bandRow="1" firstRow="1">
                <a:noFill/>
                <a:tableStyleId>{39C98499-E7AB-476F-9CA9-2AA3320CC927}</a:tableStyleId>
              </a:tblPr>
              <a:tblGrid>
                <a:gridCol w="906675"/>
                <a:gridCol w="1970575"/>
                <a:gridCol w="928875"/>
              </a:tblGrid>
              <a:tr h="278125">
                <a:tc>
                  <a:txBody>
                    <a:bodyPr>
                      <a:noAutofit/>
                    </a:bodyPr>
                    <a:lstStyle/>
                    <a:p>
                      <a:pPr indent="0" lvl="0" marL="0" marR="0" rtl="0" algn="l">
                        <a:spcBef>
                          <a:spcPts val="0"/>
                        </a:spcBef>
                        <a:spcAft>
                          <a:spcPts val="0"/>
                        </a:spcAft>
                        <a:buNone/>
                      </a:pPr>
                      <a:r>
                        <a:rPr lang="en-GB" sz="1400"/>
                        <a:t>Phrase ID</a:t>
                      </a:r>
                      <a:endParaRPr sz="1400"/>
                    </a:p>
                  </a:txBody>
                  <a:tcPr marT="34300" marB="34300" marR="68600" marL="68600"/>
                </a:tc>
                <a:tc>
                  <a:txBody>
                    <a:bodyPr>
                      <a:noAutofit/>
                    </a:bodyPr>
                    <a:lstStyle/>
                    <a:p>
                      <a:pPr indent="0" lvl="0" marL="0" marR="0" rtl="0" algn="l">
                        <a:spcBef>
                          <a:spcPts val="0"/>
                        </a:spcBef>
                        <a:spcAft>
                          <a:spcPts val="0"/>
                        </a:spcAft>
                        <a:buNone/>
                      </a:pPr>
                      <a:r>
                        <a:rPr lang="en-GB" sz="1400"/>
                        <a:t>Phrase</a:t>
                      </a:r>
                      <a:endParaRPr sz="1400"/>
                    </a:p>
                  </a:txBody>
                  <a:tcPr marT="34300" marB="34300" marR="68600" marL="68600"/>
                </a:tc>
                <a:tc>
                  <a:txBody>
                    <a:bodyPr>
                      <a:noAutofit/>
                    </a:bodyPr>
                    <a:lstStyle/>
                    <a:p>
                      <a:pPr indent="0" lvl="0" marL="0" marR="0" rtl="0" algn="l">
                        <a:spcBef>
                          <a:spcPts val="0"/>
                        </a:spcBef>
                        <a:spcAft>
                          <a:spcPts val="0"/>
                        </a:spcAft>
                        <a:buNone/>
                      </a:pPr>
                      <a:r>
                        <a:rPr lang="en-GB" sz="1400"/>
                        <a:t>Sentiment</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1</a:t>
                      </a:r>
                      <a:endParaRPr sz="1400"/>
                    </a:p>
                  </a:txBody>
                  <a:tcPr marT="34300" marB="34300" marR="68600" marL="68600"/>
                </a:tc>
                <a:tc>
                  <a:txBody>
                    <a:bodyPr>
                      <a:noAutofit/>
                    </a:bodyPr>
                    <a:lstStyle/>
                    <a:p>
                      <a:pPr indent="0" lvl="0" marL="0" marR="0" rtl="0" algn="just">
                        <a:spcBef>
                          <a:spcPts val="0"/>
                        </a:spcBef>
                        <a:spcAft>
                          <a:spcPts val="0"/>
                        </a:spcAft>
                        <a:buNone/>
                      </a:pPr>
                      <a:r>
                        <a:rPr lang="en-GB" sz="1400"/>
                        <a:t>Bloody</a:t>
                      </a:r>
                      <a:r>
                        <a:rPr lang="en-GB" sz="1400"/>
                        <a:t> cunning</a:t>
                      </a:r>
                      <a:endParaRPr sz="1400"/>
                    </a:p>
                  </a:txBody>
                  <a:tcPr marT="34300" marB="34300" marR="68600" marL="68600"/>
                </a:tc>
                <a:tc>
                  <a:txBody>
                    <a:bodyPr>
                      <a:noAutofit/>
                    </a:bodyPr>
                    <a:lstStyle/>
                    <a:p>
                      <a:pPr indent="0" lvl="0" marL="0" marR="0" rtl="0" algn="ctr">
                        <a:spcBef>
                          <a:spcPts val="0"/>
                        </a:spcBef>
                        <a:spcAft>
                          <a:spcPts val="0"/>
                        </a:spcAft>
                        <a:buNone/>
                      </a:pPr>
                      <a:r>
                        <a:rPr lang="en-GB" sz="1400"/>
                        <a:t>-1</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2</a:t>
                      </a:r>
                      <a:endParaRPr sz="1400"/>
                    </a:p>
                  </a:txBody>
                  <a:tcPr marT="34300" marB="34300" marR="68600" marL="68600"/>
                </a:tc>
                <a:tc>
                  <a:txBody>
                    <a:bodyPr>
                      <a:noAutofit/>
                    </a:bodyPr>
                    <a:lstStyle/>
                    <a:p>
                      <a:pPr indent="0" lvl="0" marL="0" marR="0" rtl="0" algn="just">
                        <a:spcBef>
                          <a:spcPts val="0"/>
                        </a:spcBef>
                        <a:spcAft>
                          <a:spcPts val="0"/>
                        </a:spcAft>
                        <a:buNone/>
                      </a:pPr>
                      <a:r>
                        <a:rPr lang="en-GB" sz="1400"/>
                        <a:t>Pleasant</a:t>
                      </a:r>
                      <a:r>
                        <a:rPr lang="en-GB" sz="1400"/>
                        <a:t> experience</a:t>
                      </a:r>
                      <a:endParaRPr sz="1400"/>
                    </a:p>
                  </a:txBody>
                  <a:tcPr marT="34300" marB="34300" marR="68600" marL="68600"/>
                </a:tc>
                <a:tc>
                  <a:txBody>
                    <a:bodyPr>
                      <a:noAutofit/>
                    </a:bodyPr>
                    <a:lstStyle/>
                    <a:p>
                      <a:pPr indent="0" lvl="0" marL="0" marR="0" rtl="0" algn="ctr">
                        <a:spcBef>
                          <a:spcPts val="0"/>
                        </a:spcBef>
                        <a:spcAft>
                          <a:spcPts val="0"/>
                        </a:spcAft>
                        <a:buNone/>
                      </a:pPr>
                      <a:r>
                        <a:rPr lang="en-GB" sz="1400"/>
                        <a:t>+1</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3</a:t>
                      </a:r>
                      <a:endParaRPr sz="1400"/>
                    </a:p>
                  </a:txBody>
                  <a:tcPr marT="34300" marB="34300" marR="68600" marL="68600"/>
                </a:tc>
                <a:tc>
                  <a:txBody>
                    <a:bodyPr>
                      <a:noAutofit/>
                    </a:bodyPr>
                    <a:lstStyle/>
                    <a:p>
                      <a:pPr indent="0" lvl="0" marL="0" marR="0" rtl="0" algn="just">
                        <a:spcBef>
                          <a:spcPts val="0"/>
                        </a:spcBef>
                        <a:spcAft>
                          <a:spcPts val="0"/>
                        </a:spcAft>
                        <a:buNone/>
                      </a:pPr>
                      <a:r>
                        <a:rPr lang="en-GB" sz="1400"/>
                        <a:t>The movie had some innocent moments </a:t>
                      </a:r>
                      <a:endParaRPr sz="1400"/>
                    </a:p>
                  </a:txBody>
                  <a:tcPr marT="34300" marB="34300" marR="68600" marL="68600"/>
                </a:tc>
                <a:tc>
                  <a:txBody>
                    <a:bodyPr>
                      <a:noAutofit/>
                    </a:bodyPr>
                    <a:lstStyle/>
                    <a:p>
                      <a:pPr indent="0" lvl="0" marL="0" marR="0" rtl="0" algn="ctr">
                        <a:spcBef>
                          <a:spcPts val="0"/>
                        </a:spcBef>
                        <a:spcAft>
                          <a:spcPts val="0"/>
                        </a:spcAft>
                        <a:buNone/>
                      </a:pPr>
                      <a:r>
                        <a:rPr lang="en-GB" sz="1400"/>
                        <a:t>+1</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4</a:t>
                      </a:r>
                      <a:endParaRPr sz="1400"/>
                    </a:p>
                  </a:txBody>
                  <a:tcPr marT="34300" marB="34300" marR="68600" marL="68600"/>
                </a:tc>
                <a:tc>
                  <a:txBody>
                    <a:bodyPr>
                      <a:noAutofit/>
                    </a:bodyPr>
                    <a:lstStyle/>
                    <a:p>
                      <a:pPr indent="0" lvl="0" marL="0" marR="0" rtl="0" algn="just">
                        <a:spcBef>
                          <a:spcPts val="0"/>
                        </a:spcBef>
                        <a:spcAft>
                          <a:spcPts val="0"/>
                        </a:spcAft>
                        <a:buNone/>
                      </a:pPr>
                      <a:r>
                        <a:rPr lang="en-GB" sz="1400"/>
                        <a:t>This is an example</a:t>
                      </a:r>
                      <a:endParaRPr sz="1400"/>
                    </a:p>
                  </a:txBody>
                  <a:tcPr marT="34300" marB="34300" marR="68600" marL="68600"/>
                </a:tc>
                <a:tc>
                  <a:txBody>
                    <a:bodyPr>
                      <a:noAutofit/>
                    </a:bodyPr>
                    <a:lstStyle/>
                    <a:p>
                      <a:pPr indent="0" lvl="0" marL="0" marR="0" rtl="0" algn="ctr">
                        <a:spcBef>
                          <a:spcPts val="0"/>
                        </a:spcBef>
                        <a:spcAft>
                          <a:spcPts val="0"/>
                        </a:spcAft>
                        <a:buNone/>
                      </a:pPr>
                      <a:r>
                        <a:rPr lang="en-GB" sz="1400"/>
                        <a:t>0</a:t>
                      </a:r>
                      <a:endParaRPr sz="1400"/>
                    </a:p>
                  </a:txBody>
                  <a:tcPr marT="34300" marB="34300" marR="68600" marL="68600"/>
                </a:tc>
              </a:tr>
            </a:tbl>
          </a:graphicData>
        </a:graphic>
      </p:graphicFrame>
      <p:sp>
        <p:nvSpPr>
          <p:cNvPr id="510" name="Google Shape;510;p60"/>
          <p:cNvSpPr txBox="1"/>
          <p:nvPr/>
        </p:nvSpPr>
        <p:spPr>
          <a:xfrm>
            <a:off x="5057173" y="2531713"/>
            <a:ext cx="2430683"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Sample Data :</a:t>
            </a:r>
            <a:endParaRPr sz="1400">
              <a:solidFill>
                <a:schemeClr val="dk1"/>
              </a:solidFill>
              <a:latin typeface="Calibri"/>
              <a:ea typeface="Calibri"/>
              <a:cs typeface="Calibri"/>
              <a:sym typeface="Calibri"/>
            </a:endParaRPr>
          </a:p>
        </p:txBody>
      </p:sp>
      <p:sp>
        <p:nvSpPr>
          <p:cNvPr id="511" name="Google Shape;511;p60"/>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Success Recipe: A SPECIAL DATASET</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RNTN paper : Results </a:t>
            </a:r>
            <a:endParaRPr b="1" sz="2400">
              <a:solidFill>
                <a:schemeClr val="dk1"/>
              </a:solidFill>
              <a:latin typeface="Arial"/>
              <a:ea typeface="Arial"/>
              <a:cs typeface="Arial"/>
              <a:sym typeface="Arial"/>
            </a:endParaRPr>
          </a:p>
        </p:txBody>
      </p:sp>
      <p:pic>
        <p:nvPicPr>
          <p:cNvPr id="518" name="Google Shape;518;p61"/>
          <p:cNvPicPr preferRelativeResize="0"/>
          <p:nvPr/>
        </p:nvPicPr>
        <p:blipFill rotWithShape="1">
          <a:blip r:embed="rId3">
            <a:alphaModFix/>
          </a:blip>
          <a:srcRect b="0" l="0" r="0" t="0"/>
          <a:stretch/>
        </p:blipFill>
        <p:spPr>
          <a:xfrm>
            <a:off x="598311" y="874476"/>
            <a:ext cx="4579144" cy="3064669"/>
          </a:xfrm>
          <a:prstGeom prst="rect">
            <a:avLst/>
          </a:prstGeom>
          <a:noFill/>
          <a:ln>
            <a:noFill/>
          </a:ln>
        </p:spPr>
      </p:pic>
      <p:sp>
        <p:nvSpPr>
          <p:cNvPr id="519" name="Google Shape;519;p61"/>
          <p:cNvSpPr txBox="1"/>
          <p:nvPr/>
        </p:nvSpPr>
        <p:spPr>
          <a:xfrm>
            <a:off x="5442996" y="998317"/>
            <a:ext cx="2898009" cy="2146742"/>
          </a:xfrm>
          <a:prstGeom prst="rect">
            <a:avLst/>
          </a:prstGeom>
          <a:noFill/>
          <a:ln>
            <a:noFill/>
          </a:ln>
        </p:spPr>
        <p:txBody>
          <a:bodyPr anchorCtr="0" anchor="t" bIns="34275" lIns="68575" spcFirstLastPara="1" rIns="68575" wrap="square" tIns="34275">
            <a:noAutofit/>
          </a:bodyPr>
          <a:lstStyle/>
          <a:p>
            <a:pPr indent="-215900" lvl="0" marL="215900" marR="0" rtl="0" algn="just">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 The recursive models work very well on shorter phrases, while bag of features baselines perform well only with longer sentences</a:t>
            </a:r>
            <a:endParaRPr sz="1100"/>
          </a:p>
          <a:p>
            <a:pPr indent="-127000" lvl="0" marL="21590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15900" lvl="0" marL="215900" marR="0" rtl="0" algn="just">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The improvement at root level i.e. sentence –level , however, is not that big as compared to other simpler models </a:t>
            </a:r>
            <a:endParaRPr sz="1100"/>
          </a:p>
          <a:p>
            <a:pPr indent="0" lvl="0" marL="0" marR="0" rtl="0" algn="just">
              <a:spcBef>
                <a:spcPts val="0"/>
              </a:spcBef>
              <a:spcAft>
                <a:spcPts val="0"/>
              </a:spcAft>
              <a:buNone/>
            </a:pPr>
            <a:r>
              <a:t/>
            </a:r>
            <a:endParaRPr sz="1400">
              <a:solidFill>
                <a:schemeClr val="dk1"/>
              </a:solidFill>
              <a:latin typeface="Calibri"/>
              <a:ea typeface="Calibri"/>
              <a:cs typeface="Calibri"/>
              <a:sym typeface="Calibri"/>
            </a:endParaRPr>
          </a:p>
        </p:txBody>
      </p:sp>
      <p:pic>
        <p:nvPicPr>
          <p:cNvPr id="520" name="Google Shape;520;p61"/>
          <p:cNvPicPr preferRelativeResize="0"/>
          <p:nvPr/>
        </p:nvPicPr>
        <p:blipFill rotWithShape="1">
          <a:blip r:embed="rId4">
            <a:alphaModFix/>
          </a:blip>
          <a:srcRect b="0" l="0" r="0" t="0"/>
          <a:stretch/>
        </p:blipFill>
        <p:spPr>
          <a:xfrm>
            <a:off x="5177456" y="3103578"/>
            <a:ext cx="3816073" cy="19701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Results : Contrastive Conjunction</a:t>
            </a:r>
            <a:endParaRPr b="1" sz="2400">
              <a:solidFill>
                <a:schemeClr val="dk1"/>
              </a:solidFill>
              <a:latin typeface="Arial"/>
              <a:ea typeface="Arial"/>
              <a:cs typeface="Arial"/>
              <a:sym typeface="Arial"/>
            </a:endParaRPr>
          </a:p>
        </p:txBody>
      </p:sp>
      <p:pic>
        <p:nvPicPr>
          <p:cNvPr id="527" name="Google Shape;527;p62"/>
          <p:cNvPicPr preferRelativeResize="0"/>
          <p:nvPr/>
        </p:nvPicPr>
        <p:blipFill rotWithShape="1">
          <a:blip r:embed="rId3">
            <a:alphaModFix/>
          </a:blip>
          <a:srcRect b="0" l="0" r="0" t="0"/>
          <a:stretch/>
        </p:blipFill>
        <p:spPr>
          <a:xfrm>
            <a:off x="419581" y="1214393"/>
            <a:ext cx="4171950" cy="2593181"/>
          </a:xfrm>
          <a:prstGeom prst="rect">
            <a:avLst/>
          </a:prstGeom>
          <a:noFill/>
          <a:ln>
            <a:noFill/>
          </a:ln>
        </p:spPr>
      </p:pic>
      <p:graphicFrame>
        <p:nvGraphicFramePr>
          <p:cNvPr id="528" name="Google Shape;528;p62"/>
          <p:cNvGraphicFramePr/>
          <p:nvPr/>
        </p:nvGraphicFramePr>
        <p:xfrm>
          <a:off x="5256836" y="1703995"/>
          <a:ext cx="3000000" cy="3000000"/>
        </p:xfrm>
        <a:graphic>
          <a:graphicData uri="http://schemas.openxmlformats.org/drawingml/2006/table">
            <a:tbl>
              <a:tblPr bandRow="1" firstRow="1">
                <a:noFill/>
                <a:tableStyleId>{B62075C0-129B-4519-9F38-FDD94532A38E}</a:tableStyleId>
              </a:tblPr>
              <a:tblGrid>
                <a:gridCol w="1764150"/>
                <a:gridCol w="1764150"/>
              </a:tblGrid>
              <a:tr h="184000">
                <a:tc>
                  <a:txBody>
                    <a:bodyPr>
                      <a:noAutofit/>
                    </a:bodyPr>
                    <a:lstStyle/>
                    <a:p>
                      <a:pPr indent="0" lvl="0" marL="0" marR="0" rtl="0" algn="ctr">
                        <a:spcBef>
                          <a:spcPts val="0"/>
                        </a:spcBef>
                        <a:spcAft>
                          <a:spcPts val="0"/>
                        </a:spcAft>
                        <a:buNone/>
                      </a:pPr>
                      <a:r>
                        <a:rPr b="1" lang="en-GB" sz="1400"/>
                        <a:t>Model</a:t>
                      </a:r>
                      <a:endParaRPr b="1" sz="1400"/>
                    </a:p>
                  </a:txBody>
                  <a:tcPr marT="34300" marB="34300" marR="68600" marL="68600">
                    <a:solidFill>
                      <a:srgbClr val="D0CECE"/>
                    </a:solidFill>
                  </a:tcPr>
                </a:tc>
                <a:tc>
                  <a:txBody>
                    <a:bodyPr>
                      <a:noAutofit/>
                    </a:bodyPr>
                    <a:lstStyle/>
                    <a:p>
                      <a:pPr indent="0" lvl="0" marL="0" marR="0" rtl="0" algn="ctr">
                        <a:spcBef>
                          <a:spcPts val="0"/>
                        </a:spcBef>
                        <a:spcAft>
                          <a:spcPts val="0"/>
                        </a:spcAft>
                        <a:buNone/>
                      </a:pPr>
                      <a:r>
                        <a:rPr b="1" lang="en-GB" sz="1400"/>
                        <a:t>Accuracy</a:t>
                      </a:r>
                      <a:endParaRPr b="1" sz="1400"/>
                    </a:p>
                  </a:txBody>
                  <a:tcPr marT="34300" marB="34300" marR="68600" marL="68600">
                    <a:solidFill>
                      <a:srgbClr val="D0CECE"/>
                    </a:solidFill>
                  </a:tcPr>
                </a:tc>
              </a:tr>
              <a:tr h="186575">
                <a:tc>
                  <a:txBody>
                    <a:bodyPr>
                      <a:noAutofit/>
                    </a:bodyPr>
                    <a:lstStyle/>
                    <a:p>
                      <a:pPr indent="0" lvl="0" marL="0" marR="0" rtl="0" algn="ctr">
                        <a:spcBef>
                          <a:spcPts val="0"/>
                        </a:spcBef>
                        <a:spcAft>
                          <a:spcPts val="0"/>
                        </a:spcAft>
                        <a:buNone/>
                      </a:pPr>
                      <a:r>
                        <a:rPr lang="en-GB" sz="1400"/>
                        <a:t>RNTN</a:t>
                      </a:r>
                      <a:endParaRPr sz="1400"/>
                    </a:p>
                  </a:txBody>
                  <a:tcPr marT="34300" marB="34300" marR="68600" marL="68600"/>
                </a:tc>
                <a:tc>
                  <a:txBody>
                    <a:bodyPr>
                      <a:noAutofit/>
                    </a:bodyPr>
                    <a:lstStyle/>
                    <a:p>
                      <a:pPr indent="0" lvl="0" marL="0" marR="0" rtl="0" algn="ctr">
                        <a:spcBef>
                          <a:spcPts val="0"/>
                        </a:spcBef>
                        <a:spcAft>
                          <a:spcPts val="0"/>
                        </a:spcAft>
                        <a:buNone/>
                      </a:pPr>
                      <a:r>
                        <a:rPr lang="en-GB" sz="1400"/>
                        <a:t>41%</a:t>
                      </a:r>
                      <a:endParaRPr sz="1400"/>
                    </a:p>
                  </a:txBody>
                  <a:tcPr marT="34300" marB="34300" marR="68600" marL="68600"/>
                </a:tc>
              </a:tr>
              <a:tr h="186575">
                <a:tc>
                  <a:txBody>
                    <a:bodyPr>
                      <a:noAutofit/>
                    </a:bodyPr>
                    <a:lstStyle/>
                    <a:p>
                      <a:pPr indent="0" lvl="0" marL="0" marR="0" rtl="0" algn="ctr">
                        <a:spcBef>
                          <a:spcPts val="0"/>
                        </a:spcBef>
                        <a:spcAft>
                          <a:spcPts val="0"/>
                        </a:spcAft>
                        <a:buNone/>
                      </a:pPr>
                      <a:r>
                        <a:rPr lang="en-GB" sz="1400"/>
                        <a:t>MV-RNN</a:t>
                      </a:r>
                      <a:endParaRPr sz="1400"/>
                    </a:p>
                  </a:txBody>
                  <a:tcPr marT="34300" marB="34300" marR="68600" marL="68600"/>
                </a:tc>
                <a:tc>
                  <a:txBody>
                    <a:bodyPr>
                      <a:noAutofit/>
                    </a:bodyPr>
                    <a:lstStyle/>
                    <a:p>
                      <a:pPr indent="0" lvl="0" marL="0" marR="0" rtl="0" algn="ctr">
                        <a:spcBef>
                          <a:spcPts val="0"/>
                        </a:spcBef>
                        <a:spcAft>
                          <a:spcPts val="0"/>
                        </a:spcAft>
                        <a:buNone/>
                      </a:pPr>
                      <a:r>
                        <a:rPr lang="en-GB" sz="1400"/>
                        <a:t>37%</a:t>
                      </a:r>
                      <a:endParaRPr sz="1400"/>
                    </a:p>
                  </a:txBody>
                  <a:tcPr marT="34300" marB="34300" marR="68600" marL="68600"/>
                </a:tc>
              </a:tr>
              <a:tr h="186575">
                <a:tc>
                  <a:txBody>
                    <a:bodyPr>
                      <a:noAutofit/>
                    </a:bodyPr>
                    <a:lstStyle/>
                    <a:p>
                      <a:pPr indent="0" lvl="0" marL="0" marR="0" rtl="0" algn="ctr">
                        <a:spcBef>
                          <a:spcPts val="0"/>
                        </a:spcBef>
                        <a:spcAft>
                          <a:spcPts val="0"/>
                        </a:spcAft>
                        <a:buNone/>
                      </a:pPr>
                      <a:r>
                        <a:rPr lang="en-GB" sz="1400"/>
                        <a:t>RNN</a:t>
                      </a:r>
                      <a:endParaRPr sz="1400"/>
                    </a:p>
                  </a:txBody>
                  <a:tcPr marT="34300" marB="34300" marR="68600" marL="68600"/>
                </a:tc>
                <a:tc>
                  <a:txBody>
                    <a:bodyPr>
                      <a:noAutofit/>
                    </a:bodyPr>
                    <a:lstStyle/>
                    <a:p>
                      <a:pPr indent="0" lvl="0" marL="0" marR="0" rtl="0" algn="ctr">
                        <a:spcBef>
                          <a:spcPts val="0"/>
                        </a:spcBef>
                        <a:spcAft>
                          <a:spcPts val="0"/>
                        </a:spcAft>
                        <a:buNone/>
                      </a:pPr>
                      <a:r>
                        <a:rPr lang="en-GB" sz="1400"/>
                        <a:t>36%</a:t>
                      </a:r>
                      <a:endParaRPr sz="1400"/>
                    </a:p>
                  </a:txBody>
                  <a:tcPr marT="34300" marB="34300" marR="68600" marL="68600"/>
                </a:tc>
              </a:tr>
              <a:tr h="186575">
                <a:tc>
                  <a:txBody>
                    <a:bodyPr>
                      <a:noAutofit/>
                    </a:bodyPr>
                    <a:lstStyle/>
                    <a:p>
                      <a:pPr indent="0" lvl="0" marL="0" marR="0" rtl="0" algn="ctr">
                        <a:spcBef>
                          <a:spcPts val="0"/>
                        </a:spcBef>
                        <a:spcAft>
                          <a:spcPts val="0"/>
                        </a:spcAft>
                        <a:buNone/>
                      </a:pPr>
                      <a:r>
                        <a:rPr lang="en-GB" sz="1400"/>
                        <a:t>biNB</a:t>
                      </a:r>
                      <a:endParaRPr sz="1400"/>
                    </a:p>
                  </a:txBody>
                  <a:tcPr marT="34300" marB="34300" marR="68600" marL="68600"/>
                </a:tc>
                <a:tc>
                  <a:txBody>
                    <a:bodyPr>
                      <a:noAutofit/>
                    </a:bodyPr>
                    <a:lstStyle/>
                    <a:p>
                      <a:pPr indent="0" lvl="0" marL="0" marR="0" rtl="0" algn="ctr">
                        <a:spcBef>
                          <a:spcPts val="0"/>
                        </a:spcBef>
                        <a:spcAft>
                          <a:spcPts val="0"/>
                        </a:spcAft>
                        <a:buNone/>
                      </a:pPr>
                      <a:r>
                        <a:rPr lang="en-GB" sz="1400"/>
                        <a:t>27%</a:t>
                      </a:r>
                      <a:endParaRPr sz="1400"/>
                    </a:p>
                  </a:txBody>
                  <a:tcPr marT="34300" marB="34300" marR="68600" marL="6860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3"/>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RNTN : Detecting Negations of Positive Sentences</a:t>
            </a:r>
            <a:endParaRPr b="1" sz="2400">
              <a:solidFill>
                <a:schemeClr val="dk1"/>
              </a:solidFill>
              <a:latin typeface="Arial"/>
              <a:ea typeface="Arial"/>
              <a:cs typeface="Arial"/>
              <a:sym typeface="Arial"/>
            </a:endParaRPr>
          </a:p>
        </p:txBody>
      </p:sp>
      <p:pic>
        <p:nvPicPr>
          <p:cNvPr id="535" name="Google Shape;535;p63"/>
          <p:cNvPicPr preferRelativeResize="0"/>
          <p:nvPr/>
        </p:nvPicPr>
        <p:blipFill rotWithShape="1">
          <a:blip r:embed="rId3">
            <a:alphaModFix/>
          </a:blip>
          <a:srcRect b="0" l="0" r="0" t="0"/>
          <a:stretch/>
        </p:blipFill>
        <p:spPr>
          <a:xfrm>
            <a:off x="475059" y="1014413"/>
            <a:ext cx="8193881" cy="311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nvSpPr>
        <p:spPr>
          <a:xfrm>
            <a:off x="121534" y="1041722"/>
            <a:ext cx="8724418" cy="1177245"/>
          </a:xfrm>
          <a:prstGeom prst="rect">
            <a:avLst/>
          </a:prstGeom>
          <a:noFill/>
          <a:ln>
            <a:noFill/>
          </a:ln>
        </p:spPr>
        <p:txBody>
          <a:bodyPr anchorCtr="0" anchor="t" bIns="34275" lIns="68575" spcFirstLastPara="1" rIns="68575" wrap="square" tIns="34275">
            <a:noAutofit/>
          </a:bodyPr>
          <a:lstStyle/>
          <a:p>
            <a:pPr indent="0" lvl="0" marL="0" marR="0" rtl="0" algn="l">
              <a:lnSpc>
                <a:spcPct val="200000"/>
              </a:lnSpc>
              <a:spcBef>
                <a:spcPts val="0"/>
              </a:spcBef>
              <a:spcAft>
                <a:spcPts val="0"/>
              </a:spcAft>
              <a:buNone/>
            </a:pPr>
            <a:r>
              <a:rPr lang="en-GB" sz="1500">
                <a:solidFill>
                  <a:schemeClr val="dk1"/>
                </a:solidFill>
                <a:latin typeface="Calibri"/>
                <a:ea typeface="Calibri"/>
                <a:cs typeface="Calibri"/>
                <a:sym typeface="Calibri"/>
              </a:rPr>
              <a:t>The </a:t>
            </a:r>
            <a:r>
              <a:rPr b="1" lang="en-GB" sz="1800">
                <a:solidFill>
                  <a:schemeClr val="dk1"/>
                </a:solidFill>
                <a:latin typeface="Calibri"/>
                <a:ea typeface="Calibri"/>
                <a:cs typeface="Calibri"/>
                <a:sym typeface="Calibri"/>
              </a:rPr>
              <a:t>restaurant</a:t>
            </a:r>
            <a:r>
              <a:rPr b="1" lang="en-GB" sz="1500">
                <a:solidFill>
                  <a:schemeClr val="dk1"/>
                </a:solidFill>
                <a:latin typeface="Calibri"/>
                <a:ea typeface="Calibri"/>
                <a:cs typeface="Calibri"/>
                <a:sym typeface="Calibri"/>
              </a:rPr>
              <a:t> </a:t>
            </a:r>
            <a:r>
              <a:rPr lang="en-GB" sz="1500">
                <a:solidFill>
                  <a:schemeClr val="dk1"/>
                </a:solidFill>
                <a:latin typeface="Calibri"/>
                <a:ea typeface="Calibri"/>
                <a:cs typeface="Calibri"/>
                <a:sym typeface="Calibri"/>
              </a:rPr>
              <a:t>was a </a:t>
            </a:r>
            <a:r>
              <a:rPr lang="en-GB" sz="1500">
                <a:solidFill>
                  <a:srgbClr val="00B050"/>
                </a:solidFill>
                <a:latin typeface="Calibri"/>
                <a:ea typeface="Calibri"/>
                <a:cs typeface="Calibri"/>
                <a:sym typeface="Calibri"/>
              </a:rPr>
              <a:t>pleasant</a:t>
            </a:r>
            <a:r>
              <a:rPr lang="en-GB" sz="1500">
                <a:solidFill>
                  <a:schemeClr val="dk1"/>
                </a:solidFill>
                <a:latin typeface="Calibri"/>
                <a:ea typeface="Calibri"/>
                <a:cs typeface="Calibri"/>
                <a:sym typeface="Calibri"/>
              </a:rPr>
              <a:t> experience. The </a:t>
            </a:r>
            <a:r>
              <a:rPr b="1" lang="en-GB" sz="1800">
                <a:solidFill>
                  <a:schemeClr val="dk1"/>
                </a:solidFill>
                <a:latin typeface="Calibri"/>
                <a:ea typeface="Calibri"/>
                <a:cs typeface="Calibri"/>
                <a:sym typeface="Calibri"/>
              </a:rPr>
              <a:t>food </a:t>
            </a:r>
            <a:r>
              <a:rPr lang="en-GB" sz="1500">
                <a:solidFill>
                  <a:schemeClr val="dk1"/>
                </a:solidFill>
                <a:latin typeface="Calibri"/>
                <a:ea typeface="Calibri"/>
                <a:cs typeface="Calibri"/>
                <a:sym typeface="Calibri"/>
              </a:rPr>
              <a:t>was </a:t>
            </a:r>
            <a:r>
              <a:rPr lang="en-GB" sz="1500">
                <a:solidFill>
                  <a:srgbClr val="002060"/>
                </a:solidFill>
                <a:latin typeface="Calibri"/>
                <a:ea typeface="Calibri"/>
                <a:cs typeface="Calibri"/>
                <a:sym typeface="Calibri"/>
              </a:rPr>
              <a:t>extremely</a:t>
            </a:r>
            <a:r>
              <a:rPr lang="en-GB" sz="1500">
                <a:solidFill>
                  <a:srgbClr val="C55A11"/>
                </a:solidFill>
                <a:latin typeface="Calibri"/>
                <a:ea typeface="Calibri"/>
                <a:cs typeface="Calibri"/>
                <a:sym typeface="Calibri"/>
              </a:rPr>
              <a:t> </a:t>
            </a:r>
            <a:r>
              <a:rPr lang="en-GB" sz="1500">
                <a:solidFill>
                  <a:srgbClr val="00B050"/>
                </a:solidFill>
                <a:latin typeface="Calibri"/>
                <a:ea typeface="Calibri"/>
                <a:cs typeface="Calibri"/>
                <a:sym typeface="Calibri"/>
              </a:rPr>
              <a:t>delicious </a:t>
            </a:r>
            <a:r>
              <a:rPr lang="en-GB" sz="1500">
                <a:solidFill>
                  <a:schemeClr val="dk1"/>
                </a:solidFill>
                <a:latin typeface="Calibri"/>
                <a:ea typeface="Calibri"/>
                <a:cs typeface="Calibri"/>
                <a:sym typeface="Calibri"/>
              </a:rPr>
              <a:t>but I wish the </a:t>
            </a:r>
            <a:r>
              <a:rPr b="1" lang="en-GB" sz="1800">
                <a:solidFill>
                  <a:schemeClr val="dk1"/>
                </a:solidFill>
                <a:latin typeface="Calibri"/>
                <a:ea typeface="Calibri"/>
                <a:cs typeface="Calibri"/>
                <a:sym typeface="Calibri"/>
              </a:rPr>
              <a:t>service</a:t>
            </a:r>
            <a:r>
              <a:rPr lang="en-GB" sz="1500">
                <a:solidFill>
                  <a:schemeClr val="dk1"/>
                </a:solidFill>
                <a:latin typeface="Calibri"/>
                <a:ea typeface="Calibri"/>
                <a:cs typeface="Calibri"/>
                <a:sym typeface="Calibri"/>
              </a:rPr>
              <a:t> </a:t>
            </a:r>
            <a:r>
              <a:rPr lang="en-GB" sz="1500">
                <a:solidFill>
                  <a:srgbClr val="FF0000"/>
                </a:solidFill>
                <a:latin typeface="Calibri"/>
                <a:ea typeface="Calibri"/>
                <a:cs typeface="Calibri"/>
                <a:sym typeface="Calibri"/>
              </a:rPr>
              <a:t>could be better</a:t>
            </a:r>
            <a:r>
              <a:rPr lang="en-GB" sz="1500">
                <a:solidFill>
                  <a:schemeClr val="dk1"/>
                </a:solidFill>
                <a:latin typeface="Calibri"/>
                <a:ea typeface="Calibri"/>
                <a:cs typeface="Calibri"/>
                <a:sym typeface="Calibri"/>
              </a:rPr>
              <a:t>. The waiting </a:t>
            </a:r>
            <a:r>
              <a:rPr b="1" lang="en-GB" sz="1800">
                <a:solidFill>
                  <a:schemeClr val="dk1"/>
                </a:solidFill>
                <a:latin typeface="Calibri"/>
                <a:ea typeface="Calibri"/>
                <a:cs typeface="Calibri"/>
                <a:sym typeface="Calibri"/>
              </a:rPr>
              <a:t>staff </a:t>
            </a:r>
            <a:r>
              <a:rPr lang="en-GB" sz="1500">
                <a:solidFill>
                  <a:schemeClr val="dk1"/>
                </a:solidFill>
                <a:latin typeface="Calibri"/>
                <a:ea typeface="Calibri"/>
                <a:cs typeface="Calibri"/>
                <a:sym typeface="Calibri"/>
              </a:rPr>
              <a:t>was </a:t>
            </a:r>
            <a:r>
              <a:rPr lang="en-GB" sz="1500">
                <a:solidFill>
                  <a:srgbClr val="BF9000"/>
                </a:solidFill>
                <a:latin typeface="Calibri"/>
                <a:ea typeface="Calibri"/>
                <a:cs typeface="Calibri"/>
                <a:sym typeface="Calibri"/>
              </a:rPr>
              <a:t>plain</a:t>
            </a:r>
            <a:r>
              <a:rPr lang="en-GB" sz="1500">
                <a:solidFill>
                  <a:schemeClr val="dk1"/>
                </a:solidFill>
                <a:latin typeface="Calibri"/>
                <a:ea typeface="Calibri"/>
                <a:cs typeface="Calibri"/>
                <a:sym typeface="Calibri"/>
              </a:rPr>
              <a:t> </a:t>
            </a:r>
            <a:r>
              <a:rPr lang="en-GB" sz="1500">
                <a:solidFill>
                  <a:srgbClr val="FF0000"/>
                </a:solidFill>
                <a:latin typeface="Calibri"/>
                <a:ea typeface="Calibri"/>
                <a:cs typeface="Calibri"/>
                <a:sym typeface="Calibri"/>
              </a:rPr>
              <a:t>rude. </a:t>
            </a:r>
            <a:r>
              <a:rPr b="1" lang="en-GB" sz="1800">
                <a:solidFill>
                  <a:schemeClr val="dk1"/>
                </a:solidFill>
                <a:latin typeface="Calibri"/>
                <a:ea typeface="Calibri"/>
                <a:cs typeface="Calibri"/>
                <a:sym typeface="Calibri"/>
              </a:rPr>
              <a:t>Cleanliness</a:t>
            </a:r>
            <a:r>
              <a:rPr lang="en-GB" sz="1500">
                <a:solidFill>
                  <a:schemeClr val="dk1"/>
                </a:solidFill>
                <a:latin typeface="Calibri"/>
                <a:ea typeface="Calibri"/>
                <a:cs typeface="Calibri"/>
                <a:sym typeface="Calibri"/>
              </a:rPr>
              <a:t> was up to expectations but the </a:t>
            </a:r>
            <a:r>
              <a:rPr b="1" lang="en-GB" sz="1800">
                <a:solidFill>
                  <a:schemeClr val="dk1"/>
                </a:solidFill>
                <a:latin typeface="Calibri"/>
                <a:ea typeface="Calibri"/>
                <a:cs typeface="Calibri"/>
                <a:sym typeface="Calibri"/>
              </a:rPr>
              <a:t>price</a:t>
            </a:r>
            <a:r>
              <a:rPr lang="en-GB" sz="1500">
                <a:solidFill>
                  <a:schemeClr val="dk1"/>
                </a:solidFill>
                <a:latin typeface="Calibri"/>
                <a:ea typeface="Calibri"/>
                <a:cs typeface="Calibri"/>
                <a:sym typeface="Calibri"/>
              </a:rPr>
              <a:t> was a </a:t>
            </a:r>
            <a:r>
              <a:rPr lang="en-GB" sz="1500">
                <a:solidFill>
                  <a:srgbClr val="FF0000"/>
                </a:solidFill>
                <a:latin typeface="Calibri"/>
                <a:ea typeface="Calibri"/>
                <a:cs typeface="Calibri"/>
                <a:sym typeface="Calibri"/>
              </a:rPr>
              <a:t>rip-off </a:t>
            </a:r>
            <a:endParaRPr sz="1500">
              <a:solidFill>
                <a:schemeClr val="dk1"/>
              </a:solidFill>
              <a:latin typeface="Calibri"/>
              <a:ea typeface="Calibri"/>
              <a:cs typeface="Calibri"/>
              <a:sym typeface="Calibri"/>
            </a:endParaRPr>
          </a:p>
        </p:txBody>
      </p:sp>
      <p:sp>
        <p:nvSpPr>
          <p:cNvPr id="154" name="Google Shape;154;p28"/>
          <p:cNvSpPr txBox="1"/>
          <p:nvPr/>
        </p:nvSpPr>
        <p:spPr>
          <a:xfrm>
            <a:off x="260431" y="2504882"/>
            <a:ext cx="8585521" cy="235449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Sentiment Analysis problem is to extract: </a:t>
            </a:r>
            <a:endParaRPr sz="1100"/>
          </a:p>
          <a:p>
            <a:pPr indent="0" lvl="0" marL="0" marR="0" rtl="0" algn="l">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Sentiment </a:t>
            </a:r>
            <a:r>
              <a:rPr lang="en-GB" sz="1400">
                <a:solidFill>
                  <a:schemeClr val="dk1"/>
                </a:solidFill>
                <a:latin typeface="Calibri"/>
                <a:ea typeface="Calibri"/>
                <a:cs typeface="Calibri"/>
                <a:sym typeface="Calibri"/>
              </a:rPr>
              <a:t>-  Good , Bad or Neutral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Extent</a:t>
            </a:r>
            <a:r>
              <a:rPr lang="en-GB" sz="1400">
                <a:solidFill>
                  <a:schemeClr val="dk1"/>
                </a:solidFill>
                <a:latin typeface="Calibri"/>
                <a:ea typeface="Calibri"/>
                <a:cs typeface="Calibri"/>
                <a:sym typeface="Calibri"/>
              </a:rPr>
              <a:t> – Fine –grained sentiment analysis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Target </a:t>
            </a:r>
            <a:r>
              <a:rPr lang="en-GB" sz="1400">
                <a:solidFill>
                  <a:schemeClr val="dk1"/>
                </a:solidFill>
                <a:latin typeface="Calibri"/>
                <a:ea typeface="Calibri"/>
                <a:cs typeface="Calibri"/>
                <a:sym typeface="Calibri"/>
              </a:rPr>
              <a:t> –  Who is the target of the sentiment?</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When &amp; Who</a:t>
            </a:r>
            <a:r>
              <a:rPr lang="en-GB" sz="1400">
                <a:solidFill>
                  <a:schemeClr val="dk1"/>
                </a:solidFill>
                <a:latin typeface="Calibri"/>
                <a:ea typeface="Calibri"/>
                <a:cs typeface="Calibri"/>
                <a:sym typeface="Calibri"/>
              </a:rPr>
              <a:t>-</a:t>
            </a:r>
            <a:r>
              <a:rPr b="1" lang="en-GB" sz="1400">
                <a:solidFill>
                  <a:schemeClr val="dk1"/>
                </a:solidFill>
                <a:latin typeface="Calibri"/>
                <a:ea typeface="Calibri"/>
                <a:cs typeface="Calibri"/>
                <a:sym typeface="Calibri"/>
              </a:rPr>
              <a:t>  </a:t>
            </a:r>
            <a:r>
              <a:rPr lang="en-GB" sz="1400">
                <a:solidFill>
                  <a:schemeClr val="dk1"/>
                </a:solidFill>
                <a:latin typeface="Calibri"/>
                <a:ea typeface="Calibri"/>
                <a:cs typeface="Calibri"/>
                <a:sym typeface="Calibri"/>
              </a:rPr>
              <a:t>When and who  expressed this opinion?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2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Sentiment Analysis Problem</a:t>
            </a:r>
            <a:endParaRPr b="1" sz="3000">
              <a:solidFill>
                <a:schemeClr val="dk1"/>
              </a:solidFill>
              <a:latin typeface="Arial"/>
              <a:ea typeface="Arial"/>
              <a:cs typeface="Arial"/>
              <a:sym typeface="Arial"/>
            </a:endParaRPr>
          </a:p>
        </p:txBody>
      </p:sp>
      <p:sp>
        <p:nvSpPr>
          <p:cNvPr id="156" name="Google Shape;156;p28"/>
          <p:cNvSpPr/>
          <p:nvPr/>
        </p:nvSpPr>
        <p:spPr>
          <a:xfrm>
            <a:off x="4331825" y="2925501"/>
            <a:ext cx="2639028" cy="182302"/>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8"/>
          <p:cNvSpPr/>
          <p:nvPr/>
        </p:nvSpPr>
        <p:spPr>
          <a:xfrm>
            <a:off x="4331825" y="2925501"/>
            <a:ext cx="2265744" cy="182302"/>
          </a:xfrm>
          <a:prstGeom prst="rect">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8" name="Google Shape;158;p28"/>
          <p:cNvSpPr/>
          <p:nvPr/>
        </p:nvSpPr>
        <p:spPr>
          <a:xfrm>
            <a:off x="4331825" y="3346338"/>
            <a:ext cx="2639028" cy="182302"/>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9" name="Google Shape;159;p28"/>
          <p:cNvSpPr/>
          <p:nvPr/>
        </p:nvSpPr>
        <p:spPr>
          <a:xfrm>
            <a:off x="4331825" y="3346339"/>
            <a:ext cx="1330658" cy="182084"/>
          </a:xfrm>
          <a:prstGeom prst="rect">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0" name="Google Shape;160;p28"/>
          <p:cNvSpPr/>
          <p:nvPr/>
        </p:nvSpPr>
        <p:spPr>
          <a:xfrm>
            <a:off x="4331825" y="3780833"/>
            <a:ext cx="2639028" cy="182302"/>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28"/>
          <p:cNvSpPr/>
          <p:nvPr/>
        </p:nvSpPr>
        <p:spPr>
          <a:xfrm>
            <a:off x="4331825" y="3780833"/>
            <a:ext cx="1330658" cy="182302"/>
          </a:xfrm>
          <a:prstGeom prst="rect">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28"/>
          <p:cNvSpPr/>
          <p:nvPr/>
        </p:nvSpPr>
        <p:spPr>
          <a:xfrm>
            <a:off x="4331825" y="4213693"/>
            <a:ext cx="2639028" cy="182302"/>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28"/>
          <p:cNvSpPr/>
          <p:nvPr/>
        </p:nvSpPr>
        <p:spPr>
          <a:xfrm>
            <a:off x="4331825" y="4213693"/>
            <a:ext cx="765337" cy="182302"/>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4"/>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RNTN : Detecting Negations of Negative Sentences</a:t>
            </a:r>
            <a:endParaRPr b="1" sz="2400">
              <a:solidFill>
                <a:schemeClr val="dk1"/>
              </a:solidFill>
              <a:latin typeface="Arial"/>
              <a:ea typeface="Arial"/>
              <a:cs typeface="Arial"/>
              <a:sym typeface="Arial"/>
            </a:endParaRPr>
          </a:p>
        </p:txBody>
      </p:sp>
      <p:pic>
        <p:nvPicPr>
          <p:cNvPr id="542" name="Google Shape;542;p64"/>
          <p:cNvPicPr preferRelativeResize="0"/>
          <p:nvPr/>
        </p:nvPicPr>
        <p:blipFill rotWithShape="1">
          <a:blip r:embed="rId3">
            <a:alphaModFix/>
          </a:blip>
          <a:srcRect b="0" l="0" r="0" t="0"/>
          <a:stretch/>
        </p:blipFill>
        <p:spPr>
          <a:xfrm>
            <a:off x="217027" y="963592"/>
            <a:ext cx="4318093" cy="1966861"/>
          </a:xfrm>
          <a:prstGeom prst="rect">
            <a:avLst/>
          </a:prstGeom>
          <a:noFill/>
          <a:ln>
            <a:noFill/>
          </a:ln>
        </p:spPr>
      </p:pic>
      <p:pic>
        <p:nvPicPr>
          <p:cNvPr id="543" name="Google Shape;543;p64"/>
          <p:cNvPicPr preferRelativeResize="0"/>
          <p:nvPr/>
        </p:nvPicPr>
        <p:blipFill rotWithShape="1">
          <a:blip r:embed="rId4">
            <a:alphaModFix/>
          </a:blip>
          <a:srcRect b="0" l="0" r="0" t="0"/>
          <a:stretch/>
        </p:blipFill>
        <p:spPr>
          <a:xfrm>
            <a:off x="4535120" y="2612985"/>
            <a:ext cx="4535220" cy="18664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5"/>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Comparison of different Models</a:t>
            </a:r>
            <a:endParaRPr b="1" sz="2400">
              <a:solidFill>
                <a:schemeClr val="dk1"/>
              </a:solidFill>
              <a:latin typeface="Arial"/>
              <a:ea typeface="Arial"/>
              <a:cs typeface="Arial"/>
              <a:sym typeface="Arial"/>
            </a:endParaRPr>
          </a:p>
        </p:txBody>
      </p:sp>
      <p:pic>
        <p:nvPicPr>
          <p:cNvPr id="550" name="Google Shape;550;p65"/>
          <p:cNvPicPr preferRelativeResize="0"/>
          <p:nvPr/>
        </p:nvPicPr>
        <p:blipFill rotWithShape="1">
          <a:blip r:embed="rId3">
            <a:alphaModFix/>
          </a:blip>
          <a:srcRect b="0" l="0" r="0" t="0"/>
          <a:stretch/>
        </p:blipFill>
        <p:spPr>
          <a:xfrm>
            <a:off x="482203" y="1239440"/>
            <a:ext cx="8179594" cy="26646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556" name="Google Shape;556;p66"/>
          <p:cNvSpPr/>
          <p:nvPr/>
        </p:nvSpPr>
        <p:spPr>
          <a:xfrm>
            <a:off x="0" y="0"/>
            <a:ext cx="9144000" cy="5143500"/>
          </a:xfrm>
          <a:prstGeom prst="rect">
            <a:avLst/>
          </a:prstGeom>
          <a:no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400">
                <a:solidFill>
                  <a:srgbClr val="262626"/>
                </a:solidFill>
                <a:latin typeface="Calibri"/>
                <a:ea typeface="Calibri"/>
                <a:cs typeface="Calibri"/>
                <a:sym typeface="Calibri"/>
              </a:rPr>
              <a:t>SemEval Task 5 : Aspect Based Sentiment Analysis</a:t>
            </a:r>
            <a:endParaRPr sz="2400">
              <a:solidFill>
                <a:srgbClr val="262626"/>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7"/>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ASPECT LEVEL SENTIMENT ANALYSIS</a:t>
            </a:r>
            <a:endParaRPr b="1" sz="2400">
              <a:solidFill>
                <a:schemeClr val="dk1"/>
              </a:solidFill>
              <a:latin typeface="Arial"/>
              <a:ea typeface="Arial"/>
              <a:cs typeface="Arial"/>
              <a:sym typeface="Arial"/>
            </a:endParaRPr>
          </a:p>
        </p:txBody>
      </p:sp>
      <p:pic>
        <p:nvPicPr>
          <p:cNvPr id="563" name="Google Shape;563;p67"/>
          <p:cNvPicPr preferRelativeResize="0"/>
          <p:nvPr/>
        </p:nvPicPr>
        <p:blipFill rotWithShape="1">
          <a:blip r:embed="rId3">
            <a:alphaModFix/>
          </a:blip>
          <a:srcRect b="0" l="0" r="0" t="0"/>
          <a:stretch/>
        </p:blipFill>
        <p:spPr>
          <a:xfrm>
            <a:off x="310753" y="1318022"/>
            <a:ext cx="4514850" cy="1778794"/>
          </a:xfrm>
          <a:prstGeom prst="rect">
            <a:avLst/>
          </a:prstGeom>
          <a:noFill/>
          <a:ln>
            <a:noFill/>
          </a:ln>
        </p:spPr>
      </p:pic>
      <p:sp>
        <p:nvSpPr>
          <p:cNvPr id="564" name="Google Shape;564;p67"/>
          <p:cNvSpPr txBox="1"/>
          <p:nvPr/>
        </p:nvSpPr>
        <p:spPr>
          <a:xfrm>
            <a:off x="4705109" y="1024360"/>
            <a:ext cx="4097438" cy="2839239"/>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Step 1 : Identify aspects or topics and words that form an aspect</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Step 2 : Use this aspect list to identify which parts of a document refer to a certain aspect</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Step 3: Find local polarity of that sub document and attach it to the aspect</a:t>
            </a:r>
            <a:endParaRPr sz="1100"/>
          </a:p>
          <a:p>
            <a:pPr indent="-114300" lvl="0" marL="215900" marR="0" rtl="0" algn="l">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Step 4: Summarize aspect level sentiment by aggregating sentiments of all sub documents that mention that aspect</a:t>
            </a:r>
            <a:endParaRPr sz="1500">
              <a:solidFill>
                <a:schemeClr val="dk1"/>
              </a:solidFill>
              <a:latin typeface="Calibri"/>
              <a:ea typeface="Calibri"/>
              <a:cs typeface="Calibri"/>
              <a:sym typeface="Calibri"/>
            </a:endParaRPr>
          </a:p>
        </p:txBody>
      </p:sp>
      <p:graphicFrame>
        <p:nvGraphicFramePr>
          <p:cNvPr id="565" name="Google Shape;565;p67"/>
          <p:cNvGraphicFramePr/>
          <p:nvPr/>
        </p:nvGraphicFramePr>
        <p:xfrm>
          <a:off x="476467" y="3390478"/>
          <a:ext cx="3000000" cy="3000000"/>
        </p:xfrm>
        <a:graphic>
          <a:graphicData uri="http://schemas.openxmlformats.org/drawingml/2006/table">
            <a:tbl>
              <a:tblPr bandRow="1" firstRow="1">
                <a:noFill/>
                <a:tableStyleId>{49ADCF5F-98A3-4696-9CB6-E2A27B68AF3F}</a:tableStyleId>
              </a:tblPr>
              <a:tblGrid>
                <a:gridCol w="1433550"/>
                <a:gridCol w="807825"/>
              </a:tblGrid>
              <a:tr h="239175">
                <a:tc>
                  <a:txBody>
                    <a:bodyPr>
                      <a:noAutofit/>
                    </a:bodyPr>
                    <a:lstStyle/>
                    <a:p>
                      <a:pPr indent="0" lvl="0" marL="0" marR="0" rtl="0" algn="l">
                        <a:spcBef>
                          <a:spcPts val="0"/>
                        </a:spcBef>
                        <a:spcAft>
                          <a:spcPts val="0"/>
                        </a:spcAft>
                        <a:buNone/>
                      </a:pPr>
                      <a:r>
                        <a:rPr lang="en-GB" sz="1400"/>
                        <a:t>Attribute</a:t>
                      </a:r>
                      <a:endParaRPr sz="1400"/>
                    </a:p>
                  </a:txBody>
                  <a:tcPr marT="34300" marB="34300" marR="68600" marL="68600"/>
                </a:tc>
                <a:tc>
                  <a:txBody>
                    <a:bodyPr>
                      <a:noAutofit/>
                    </a:bodyPr>
                    <a:lstStyle/>
                    <a:p>
                      <a:pPr indent="0" lvl="0" marL="0" marR="0" rtl="0" algn="l">
                        <a:spcBef>
                          <a:spcPts val="0"/>
                        </a:spcBef>
                        <a:spcAft>
                          <a:spcPts val="0"/>
                        </a:spcAft>
                        <a:buNone/>
                      </a:pPr>
                      <a:r>
                        <a:rPr lang="en-GB" sz="1400"/>
                        <a:t>Rating</a:t>
                      </a:r>
                      <a:endParaRPr sz="1400"/>
                    </a:p>
                  </a:txBody>
                  <a:tcPr marT="34300" marB="34300" marR="68600" marL="68600"/>
                </a:tc>
              </a:tr>
              <a:tr h="258075">
                <a:tc>
                  <a:txBody>
                    <a:bodyPr>
                      <a:noAutofit/>
                    </a:bodyPr>
                    <a:lstStyle/>
                    <a:p>
                      <a:pPr indent="0" lvl="0" marL="0" marR="0" rtl="0" algn="l">
                        <a:spcBef>
                          <a:spcPts val="0"/>
                        </a:spcBef>
                        <a:spcAft>
                          <a:spcPts val="0"/>
                        </a:spcAft>
                        <a:buNone/>
                      </a:pPr>
                      <a:r>
                        <a:rPr lang="en-GB" sz="1400"/>
                        <a:t>Food</a:t>
                      </a:r>
                      <a:endParaRPr sz="1400"/>
                    </a:p>
                  </a:txBody>
                  <a:tcPr marT="34300" marB="34300" marR="68600" marL="68600"/>
                </a:tc>
                <a:tc>
                  <a:txBody>
                    <a:bodyPr>
                      <a:noAutofit/>
                    </a:bodyPr>
                    <a:lstStyle/>
                    <a:p>
                      <a:pPr indent="0" lvl="0" marL="0" marR="0" rtl="0" algn="ctr">
                        <a:spcBef>
                          <a:spcPts val="0"/>
                        </a:spcBef>
                        <a:spcAft>
                          <a:spcPts val="0"/>
                        </a:spcAft>
                        <a:buNone/>
                      </a:pPr>
                      <a:r>
                        <a:rPr lang="en-GB" sz="1400"/>
                        <a:t>4</a:t>
                      </a:r>
                      <a:endParaRPr sz="1400"/>
                    </a:p>
                  </a:txBody>
                  <a:tcPr marT="34300" marB="34300" marR="68600" marL="68600"/>
                </a:tc>
              </a:tr>
              <a:tr h="258075">
                <a:tc>
                  <a:txBody>
                    <a:bodyPr>
                      <a:noAutofit/>
                    </a:bodyPr>
                    <a:lstStyle/>
                    <a:p>
                      <a:pPr indent="0" lvl="0" marL="0" marR="0" rtl="0" algn="l">
                        <a:spcBef>
                          <a:spcPts val="0"/>
                        </a:spcBef>
                        <a:spcAft>
                          <a:spcPts val="0"/>
                        </a:spcAft>
                        <a:buNone/>
                      </a:pPr>
                      <a:r>
                        <a:rPr lang="en-GB" sz="1400"/>
                        <a:t>Service</a:t>
                      </a:r>
                      <a:endParaRPr sz="1400"/>
                    </a:p>
                  </a:txBody>
                  <a:tcPr marT="34300" marB="34300" marR="68600" marL="68600"/>
                </a:tc>
                <a:tc>
                  <a:txBody>
                    <a:bodyPr>
                      <a:noAutofit/>
                    </a:bodyPr>
                    <a:lstStyle/>
                    <a:p>
                      <a:pPr indent="0" lvl="0" marL="0" marR="0" rtl="0" algn="ctr">
                        <a:spcBef>
                          <a:spcPts val="0"/>
                        </a:spcBef>
                        <a:spcAft>
                          <a:spcPts val="0"/>
                        </a:spcAft>
                        <a:buNone/>
                      </a:pPr>
                      <a:r>
                        <a:rPr lang="en-GB" sz="1400"/>
                        <a:t>3</a:t>
                      </a:r>
                      <a:endParaRPr sz="1400"/>
                    </a:p>
                  </a:txBody>
                  <a:tcPr marT="34300" marB="34300" marR="68600" marL="68600"/>
                </a:tc>
              </a:tr>
              <a:tr h="258075">
                <a:tc>
                  <a:txBody>
                    <a:bodyPr>
                      <a:noAutofit/>
                    </a:bodyPr>
                    <a:lstStyle/>
                    <a:p>
                      <a:pPr indent="0" lvl="0" marL="0" marR="0" rtl="0" algn="l">
                        <a:spcBef>
                          <a:spcPts val="0"/>
                        </a:spcBef>
                        <a:spcAft>
                          <a:spcPts val="0"/>
                        </a:spcAft>
                        <a:buNone/>
                      </a:pPr>
                      <a:r>
                        <a:rPr lang="en-GB" sz="1400"/>
                        <a:t>Ambience</a:t>
                      </a:r>
                      <a:endParaRPr sz="1400"/>
                    </a:p>
                  </a:txBody>
                  <a:tcPr marT="34300" marB="34300" marR="68600" marL="68600"/>
                </a:tc>
                <a:tc>
                  <a:txBody>
                    <a:bodyPr>
                      <a:noAutofit/>
                    </a:bodyPr>
                    <a:lstStyle/>
                    <a:p>
                      <a:pPr indent="0" lvl="0" marL="0" marR="0" rtl="0" algn="ctr">
                        <a:spcBef>
                          <a:spcPts val="0"/>
                        </a:spcBef>
                        <a:spcAft>
                          <a:spcPts val="0"/>
                        </a:spcAft>
                        <a:buNone/>
                      </a:pPr>
                      <a:r>
                        <a:rPr lang="en-GB" sz="1400"/>
                        <a:t>2</a:t>
                      </a:r>
                      <a:endParaRPr sz="1400"/>
                    </a:p>
                  </a:txBody>
                  <a:tcPr marT="34300" marB="34300" marR="68600" marL="68600"/>
                </a:tc>
              </a:tr>
              <a:tr h="258075">
                <a:tc>
                  <a:txBody>
                    <a:bodyPr>
                      <a:noAutofit/>
                    </a:bodyPr>
                    <a:lstStyle/>
                    <a:p>
                      <a:pPr indent="0" lvl="0" marL="0" marR="0" rtl="0" algn="l">
                        <a:spcBef>
                          <a:spcPts val="0"/>
                        </a:spcBef>
                        <a:spcAft>
                          <a:spcPts val="0"/>
                        </a:spcAft>
                        <a:buNone/>
                      </a:pPr>
                      <a:r>
                        <a:rPr lang="en-GB" sz="1400"/>
                        <a:t>Location</a:t>
                      </a:r>
                      <a:endParaRPr sz="1400"/>
                    </a:p>
                  </a:txBody>
                  <a:tcPr marT="34300" marB="34300" marR="68600" marL="68600"/>
                </a:tc>
                <a:tc>
                  <a:txBody>
                    <a:bodyPr>
                      <a:noAutofit/>
                    </a:bodyPr>
                    <a:lstStyle/>
                    <a:p>
                      <a:pPr indent="0" lvl="0" marL="0" marR="0" rtl="0" algn="ctr">
                        <a:spcBef>
                          <a:spcPts val="0"/>
                        </a:spcBef>
                        <a:spcAft>
                          <a:spcPts val="0"/>
                        </a:spcAft>
                        <a:buNone/>
                      </a:pPr>
                      <a:r>
                        <a:rPr lang="en-GB" sz="1400"/>
                        <a:t>4</a:t>
                      </a:r>
                      <a:endParaRPr sz="1400"/>
                    </a:p>
                  </a:txBody>
                  <a:tcPr marT="34300" marB="34300" marR="68600" marL="68600"/>
                </a:tc>
              </a:tr>
              <a:tr h="258075">
                <a:tc>
                  <a:txBody>
                    <a:bodyPr>
                      <a:noAutofit/>
                    </a:bodyPr>
                    <a:lstStyle/>
                    <a:p>
                      <a:pPr indent="0" lvl="0" marL="0" marR="0" rtl="0" algn="l">
                        <a:spcBef>
                          <a:spcPts val="0"/>
                        </a:spcBef>
                        <a:spcAft>
                          <a:spcPts val="0"/>
                        </a:spcAft>
                        <a:buNone/>
                      </a:pPr>
                      <a:r>
                        <a:rPr lang="en-GB" sz="1400"/>
                        <a:t>Other</a:t>
                      </a:r>
                      <a:endParaRPr sz="1400"/>
                    </a:p>
                  </a:txBody>
                  <a:tcPr marT="34300" marB="34300" marR="68600" marL="68600"/>
                </a:tc>
                <a:tc>
                  <a:txBody>
                    <a:bodyPr>
                      <a:noAutofit/>
                    </a:bodyPr>
                    <a:lstStyle/>
                    <a:p>
                      <a:pPr indent="0" lvl="0" marL="0" marR="0" rtl="0" algn="ctr">
                        <a:spcBef>
                          <a:spcPts val="0"/>
                        </a:spcBef>
                        <a:spcAft>
                          <a:spcPts val="0"/>
                        </a:spcAft>
                        <a:buNone/>
                      </a:pPr>
                      <a:r>
                        <a:rPr lang="en-GB" sz="1400"/>
                        <a:t>3</a:t>
                      </a:r>
                      <a:endParaRPr sz="1400"/>
                    </a:p>
                  </a:txBody>
                  <a:tcPr marT="34300" marB="34300" marR="68600" marL="68600"/>
                </a:tc>
              </a:tr>
            </a:tbl>
          </a:graphicData>
        </a:graphic>
      </p:graphicFrame>
      <p:sp>
        <p:nvSpPr>
          <p:cNvPr id="566" name="Google Shape;566;p67"/>
          <p:cNvSpPr txBox="1"/>
          <p:nvPr/>
        </p:nvSpPr>
        <p:spPr>
          <a:xfrm>
            <a:off x="381964" y="1024360"/>
            <a:ext cx="151917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dk1"/>
                </a:solidFill>
                <a:latin typeface="Calibri"/>
                <a:ea typeface="Calibri"/>
                <a:cs typeface="Calibri"/>
                <a:sym typeface="Calibri"/>
              </a:rPr>
              <a:t>Input</a:t>
            </a:r>
            <a:endParaRPr sz="1400" u="sng">
              <a:solidFill>
                <a:schemeClr val="dk1"/>
              </a:solidFill>
              <a:latin typeface="Calibri"/>
              <a:ea typeface="Calibri"/>
              <a:cs typeface="Calibri"/>
              <a:sym typeface="Calibri"/>
            </a:endParaRPr>
          </a:p>
        </p:txBody>
      </p:sp>
      <p:sp>
        <p:nvSpPr>
          <p:cNvPr id="567" name="Google Shape;567;p67"/>
          <p:cNvSpPr txBox="1"/>
          <p:nvPr/>
        </p:nvSpPr>
        <p:spPr>
          <a:xfrm>
            <a:off x="310753" y="3064709"/>
            <a:ext cx="1519177"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dk1"/>
                </a:solidFill>
                <a:latin typeface="Calibri"/>
                <a:ea typeface="Calibri"/>
                <a:cs typeface="Calibri"/>
                <a:sym typeface="Calibri"/>
              </a:rPr>
              <a:t>Output</a:t>
            </a:r>
            <a:endParaRPr sz="1400" u="sng">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Gated CNN Architecture</a:t>
            </a:r>
            <a:endParaRPr b="1" sz="2400">
              <a:solidFill>
                <a:schemeClr val="dk1"/>
              </a:solidFill>
              <a:latin typeface="Arial"/>
              <a:ea typeface="Arial"/>
              <a:cs typeface="Arial"/>
              <a:sym typeface="Arial"/>
            </a:endParaRPr>
          </a:p>
        </p:txBody>
      </p:sp>
      <p:pic>
        <p:nvPicPr>
          <p:cNvPr id="574" name="Google Shape;574;p68"/>
          <p:cNvPicPr preferRelativeResize="0"/>
          <p:nvPr/>
        </p:nvPicPr>
        <p:blipFill rotWithShape="1">
          <a:blip r:embed="rId3">
            <a:alphaModFix/>
          </a:blip>
          <a:srcRect b="0" l="0" r="0" t="0"/>
          <a:stretch/>
        </p:blipFill>
        <p:spPr>
          <a:xfrm>
            <a:off x="206581" y="736639"/>
            <a:ext cx="5175647" cy="4036877"/>
          </a:xfrm>
          <a:prstGeom prst="rect">
            <a:avLst/>
          </a:prstGeom>
          <a:noFill/>
          <a:ln>
            <a:noFill/>
          </a:ln>
        </p:spPr>
      </p:pic>
      <p:sp>
        <p:nvSpPr>
          <p:cNvPr id="575" name="Google Shape;575;p68"/>
          <p:cNvSpPr txBox="1"/>
          <p:nvPr/>
        </p:nvSpPr>
        <p:spPr>
          <a:xfrm>
            <a:off x="5382228" y="963593"/>
            <a:ext cx="3281423" cy="2839239"/>
          </a:xfrm>
          <a:prstGeom prst="rect">
            <a:avLst/>
          </a:prstGeom>
          <a:noFill/>
          <a:ln>
            <a:noFill/>
          </a:ln>
        </p:spPr>
        <p:txBody>
          <a:bodyPr anchorCtr="0" anchor="t" bIns="34275" lIns="68575" spcFirstLastPara="1" rIns="68575" wrap="square" tIns="34275">
            <a:noAutofit/>
          </a:bodyPr>
          <a:lstStyle/>
          <a:p>
            <a:pPr indent="-336550" lvl="0" marL="342900" marR="0" rtl="0" algn="just">
              <a:spcBef>
                <a:spcPts val="0"/>
              </a:spcBef>
              <a:spcAft>
                <a:spcPts val="0"/>
              </a:spcAft>
              <a:buClr>
                <a:schemeClr val="dk1"/>
              </a:buClr>
              <a:buSzPts val="1500"/>
              <a:buFont typeface="Calibri"/>
              <a:buAutoNum type="arabicPeriod"/>
            </a:pPr>
            <a:r>
              <a:rPr lang="en-GB" sz="1500">
                <a:solidFill>
                  <a:schemeClr val="dk1"/>
                </a:solidFill>
                <a:latin typeface="Arial"/>
                <a:ea typeface="Arial"/>
                <a:cs typeface="Arial"/>
                <a:sym typeface="Arial"/>
              </a:rPr>
              <a:t>A pair of convolutional neuron computes features for a pair of gates: tanh gate and ReLU gate</a:t>
            </a:r>
            <a:endParaRPr sz="1100"/>
          </a:p>
          <a:p>
            <a:pPr indent="-241300" lvl="0" marL="342900" marR="0" rtl="0" algn="just">
              <a:spcBef>
                <a:spcPts val="0"/>
              </a:spcBef>
              <a:spcAft>
                <a:spcPts val="0"/>
              </a:spcAft>
              <a:buClr>
                <a:schemeClr val="dk1"/>
              </a:buClr>
              <a:buSzPts val="1500"/>
              <a:buFont typeface="Calibri"/>
              <a:buNone/>
            </a:pPr>
            <a:r>
              <a:t/>
            </a:r>
            <a:endParaRPr sz="1500">
              <a:solidFill>
                <a:schemeClr val="dk1"/>
              </a:solidFill>
              <a:latin typeface="Arial"/>
              <a:ea typeface="Arial"/>
              <a:cs typeface="Arial"/>
              <a:sym typeface="Arial"/>
            </a:endParaRPr>
          </a:p>
          <a:p>
            <a:pPr indent="-336550" lvl="0" marL="342900" marR="0" rtl="0" algn="just">
              <a:spcBef>
                <a:spcPts val="0"/>
              </a:spcBef>
              <a:spcAft>
                <a:spcPts val="0"/>
              </a:spcAft>
              <a:buClr>
                <a:schemeClr val="dk1"/>
              </a:buClr>
              <a:buSzPts val="1500"/>
              <a:buFont typeface="Calibri"/>
              <a:buAutoNum type="arabicPeriod"/>
            </a:pPr>
            <a:r>
              <a:rPr lang="en-GB" sz="1500">
                <a:solidFill>
                  <a:schemeClr val="dk1"/>
                </a:solidFill>
                <a:latin typeface="Arial"/>
                <a:ea typeface="Arial"/>
                <a:cs typeface="Arial"/>
                <a:sym typeface="Arial"/>
              </a:rPr>
              <a:t>The ReLU gate receives the given aspect information to control the propagation of sentiment features</a:t>
            </a:r>
            <a:endParaRPr sz="1500">
              <a:solidFill>
                <a:schemeClr val="dk1"/>
              </a:solidFill>
              <a:latin typeface="Arial"/>
              <a:ea typeface="Arial"/>
              <a:cs typeface="Arial"/>
              <a:sym typeface="Arial"/>
            </a:endParaRPr>
          </a:p>
          <a:p>
            <a:pPr indent="-241300" lvl="0" marL="342900" marR="0" rtl="0" algn="just">
              <a:spcBef>
                <a:spcPts val="0"/>
              </a:spcBef>
              <a:spcAft>
                <a:spcPts val="0"/>
              </a:spcAft>
              <a:buClr>
                <a:schemeClr val="dk1"/>
              </a:buClr>
              <a:buSzPts val="1500"/>
              <a:buFont typeface="Calibri"/>
              <a:buNone/>
            </a:pPr>
            <a:r>
              <a:t/>
            </a:r>
            <a:endParaRPr sz="1500">
              <a:solidFill>
                <a:schemeClr val="dk1"/>
              </a:solidFill>
              <a:latin typeface="Arial"/>
              <a:ea typeface="Arial"/>
              <a:cs typeface="Arial"/>
              <a:sym typeface="Arial"/>
            </a:endParaRPr>
          </a:p>
          <a:p>
            <a:pPr indent="-336550" lvl="0" marL="342900" marR="0" rtl="0" algn="just">
              <a:spcBef>
                <a:spcPts val="0"/>
              </a:spcBef>
              <a:spcAft>
                <a:spcPts val="0"/>
              </a:spcAft>
              <a:buClr>
                <a:schemeClr val="dk1"/>
              </a:buClr>
              <a:buSzPts val="1500"/>
              <a:buFont typeface="Calibri"/>
              <a:buAutoNum type="arabicPeriod"/>
            </a:pPr>
            <a:r>
              <a:rPr lang="en-GB" sz="1500">
                <a:solidFill>
                  <a:schemeClr val="dk1"/>
                </a:solidFill>
                <a:latin typeface="Arial"/>
                <a:ea typeface="Arial"/>
                <a:cs typeface="Arial"/>
                <a:sym typeface="Arial"/>
              </a:rPr>
              <a:t>The outputs of two gates are element-wise multiplied for the max pooling layer</a:t>
            </a:r>
            <a:endParaRPr sz="15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6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Gated CNN Architecture</a:t>
            </a:r>
            <a:endParaRPr b="1" sz="2400">
              <a:solidFill>
                <a:schemeClr val="dk1"/>
              </a:solidFill>
              <a:latin typeface="Arial"/>
              <a:ea typeface="Arial"/>
              <a:cs typeface="Arial"/>
              <a:sym typeface="Arial"/>
            </a:endParaRPr>
          </a:p>
        </p:txBody>
      </p:sp>
      <p:pic>
        <p:nvPicPr>
          <p:cNvPr id="582" name="Google Shape;582;p69"/>
          <p:cNvPicPr preferRelativeResize="0"/>
          <p:nvPr/>
        </p:nvPicPr>
        <p:blipFill rotWithShape="1">
          <a:blip r:embed="rId3">
            <a:alphaModFix/>
          </a:blip>
          <a:srcRect b="0" l="0" r="0" t="0"/>
          <a:stretch/>
        </p:blipFill>
        <p:spPr>
          <a:xfrm>
            <a:off x="2142816" y="1221400"/>
            <a:ext cx="4897430" cy="1139836"/>
          </a:xfrm>
          <a:prstGeom prst="rect">
            <a:avLst/>
          </a:prstGeom>
          <a:noFill/>
          <a:ln>
            <a:noFill/>
          </a:ln>
        </p:spPr>
      </p:pic>
      <p:sp>
        <p:nvSpPr>
          <p:cNvPr id="583" name="Google Shape;583;p69"/>
          <p:cNvSpPr/>
          <p:nvPr/>
        </p:nvSpPr>
        <p:spPr>
          <a:xfrm>
            <a:off x="1354378" y="2896509"/>
            <a:ext cx="5373407" cy="1223412"/>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va is the embedding vector of a given aspect</a:t>
            </a:r>
            <a:endParaRPr sz="1100"/>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Si  is similar to the o/p of the vanilla CNN</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The model is trained by minimizing the cross entropy loss </a:t>
            </a:r>
            <a:endParaRPr sz="15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0"/>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Gated CNN : Intuition</a:t>
            </a:r>
            <a:endParaRPr b="1" sz="2400">
              <a:solidFill>
                <a:schemeClr val="dk1"/>
              </a:solidFill>
              <a:latin typeface="Arial"/>
              <a:ea typeface="Arial"/>
              <a:cs typeface="Arial"/>
              <a:sym typeface="Arial"/>
            </a:endParaRPr>
          </a:p>
        </p:txBody>
      </p:sp>
      <p:sp>
        <p:nvSpPr>
          <p:cNvPr id="590" name="Google Shape;590;p70"/>
          <p:cNvSpPr txBox="1"/>
          <p:nvPr/>
        </p:nvSpPr>
        <p:spPr>
          <a:xfrm>
            <a:off x="1883780" y="1212391"/>
            <a:ext cx="5173884" cy="415498"/>
          </a:xfrm>
          <a:prstGeom prst="rect">
            <a:avLst/>
          </a:prstGeom>
          <a:blipFill rotWithShape="1">
            <a:blip r:embed="rId3">
              <a:alphaModFix/>
            </a:blip>
            <a:stretch>
              <a:fillRect b="0" l="-882" r="0" t="-14285"/>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pic>
        <p:nvPicPr>
          <p:cNvPr descr="Image result for relu function" id="591" name="Google Shape;591;p70"/>
          <p:cNvPicPr preferRelativeResize="0"/>
          <p:nvPr/>
        </p:nvPicPr>
        <p:blipFill rotWithShape="1">
          <a:blip r:embed="rId4">
            <a:alphaModFix/>
          </a:blip>
          <a:srcRect b="0" l="0" r="0" t="0"/>
          <a:stretch/>
        </p:blipFill>
        <p:spPr>
          <a:xfrm>
            <a:off x="672266" y="1872400"/>
            <a:ext cx="2550319" cy="1985963"/>
          </a:xfrm>
          <a:prstGeom prst="rect">
            <a:avLst/>
          </a:prstGeom>
          <a:noFill/>
          <a:ln>
            <a:noFill/>
          </a:ln>
        </p:spPr>
      </p:pic>
      <p:sp>
        <p:nvSpPr>
          <p:cNvPr id="592" name="Google Shape;592;p70"/>
          <p:cNvSpPr txBox="1"/>
          <p:nvPr/>
        </p:nvSpPr>
        <p:spPr>
          <a:xfrm>
            <a:off x="3689431" y="1979271"/>
            <a:ext cx="4566212" cy="1731243"/>
          </a:xfrm>
          <a:prstGeom prst="rect">
            <a:avLst/>
          </a:prstGeom>
          <a:blipFill rotWithShape="1">
            <a:blip r:embed="rId5">
              <a:alphaModFix/>
            </a:blip>
            <a:stretch>
              <a:fillRect b="-3165" l="-700" r="-800" t="-1582"/>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Gated CNN Architecture : Results</a:t>
            </a:r>
            <a:endParaRPr b="1" sz="2400">
              <a:solidFill>
                <a:schemeClr val="dk1"/>
              </a:solidFill>
              <a:latin typeface="Arial"/>
              <a:ea typeface="Arial"/>
              <a:cs typeface="Arial"/>
              <a:sym typeface="Arial"/>
            </a:endParaRPr>
          </a:p>
        </p:txBody>
      </p:sp>
      <p:pic>
        <p:nvPicPr>
          <p:cNvPr id="599" name="Google Shape;599;p71"/>
          <p:cNvPicPr preferRelativeResize="0"/>
          <p:nvPr/>
        </p:nvPicPr>
        <p:blipFill rotWithShape="1">
          <a:blip r:embed="rId3">
            <a:alphaModFix/>
          </a:blip>
          <a:srcRect b="0" l="0" r="0" t="0"/>
          <a:stretch/>
        </p:blipFill>
        <p:spPr>
          <a:xfrm>
            <a:off x="652296" y="2523914"/>
            <a:ext cx="6936581" cy="1814513"/>
          </a:xfrm>
          <a:prstGeom prst="rect">
            <a:avLst/>
          </a:prstGeom>
          <a:noFill/>
          <a:ln>
            <a:noFill/>
          </a:ln>
        </p:spPr>
      </p:pic>
      <p:sp>
        <p:nvSpPr>
          <p:cNvPr id="600" name="Google Shape;600;p71"/>
          <p:cNvSpPr txBox="1"/>
          <p:nvPr/>
        </p:nvSpPr>
        <p:spPr>
          <a:xfrm>
            <a:off x="842058" y="850739"/>
            <a:ext cx="7082486" cy="1223412"/>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The hardest task is to correctly annotate right sentiments to right targets when a sentence has multiple aspects with different sentiments</a:t>
            </a:r>
            <a:endParaRPr sz="1100"/>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Hence for model evaluation, they create a hard dataset of restaurant reviews that specifically have more of these types</a:t>
            </a:r>
            <a:endParaRPr sz="15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7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Gated CNN Architecture : Results</a:t>
            </a:r>
            <a:endParaRPr b="1" sz="2400">
              <a:solidFill>
                <a:schemeClr val="dk1"/>
              </a:solidFill>
              <a:latin typeface="Arial"/>
              <a:ea typeface="Arial"/>
              <a:cs typeface="Arial"/>
              <a:sym typeface="Arial"/>
            </a:endParaRPr>
          </a:p>
        </p:txBody>
      </p:sp>
      <p:pic>
        <p:nvPicPr>
          <p:cNvPr id="607" name="Google Shape;607;p72"/>
          <p:cNvPicPr preferRelativeResize="0"/>
          <p:nvPr/>
        </p:nvPicPr>
        <p:blipFill rotWithShape="1">
          <a:blip r:embed="rId3">
            <a:alphaModFix/>
          </a:blip>
          <a:srcRect b="0" l="0" r="0" t="0"/>
          <a:stretch/>
        </p:blipFill>
        <p:spPr>
          <a:xfrm>
            <a:off x="1463429" y="3278574"/>
            <a:ext cx="3421856" cy="1607344"/>
          </a:xfrm>
          <a:prstGeom prst="rect">
            <a:avLst/>
          </a:prstGeom>
          <a:noFill/>
          <a:ln>
            <a:noFill/>
          </a:ln>
        </p:spPr>
      </p:pic>
      <p:pic>
        <p:nvPicPr>
          <p:cNvPr id="608" name="Google Shape;608;p72"/>
          <p:cNvPicPr preferRelativeResize="0"/>
          <p:nvPr/>
        </p:nvPicPr>
        <p:blipFill rotWithShape="1">
          <a:blip r:embed="rId4">
            <a:alphaModFix/>
          </a:blip>
          <a:srcRect b="0" l="0" r="0" t="0"/>
          <a:stretch/>
        </p:blipFill>
        <p:spPr>
          <a:xfrm>
            <a:off x="921815" y="885235"/>
            <a:ext cx="6057719" cy="22813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7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614" name="Google Shape;614;p73"/>
          <p:cNvSpPr/>
          <p:nvPr/>
        </p:nvSpPr>
        <p:spPr>
          <a:xfrm>
            <a:off x="0" y="0"/>
            <a:ext cx="9144000" cy="5143500"/>
          </a:xfrm>
          <a:prstGeom prst="rect">
            <a:avLst/>
          </a:prstGeom>
          <a:no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3000">
                <a:solidFill>
                  <a:schemeClr val="dk1"/>
                </a:solidFill>
                <a:latin typeface="Calibri"/>
                <a:ea typeface="Calibri"/>
                <a:cs typeface="Calibri"/>
                <a:sym typeface="Calibri"/>
              </a:rPr>
              <a:t>Unsupervised Methods</a:t>
            </a:r>
            <a:endParaRPr sz="3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Sentiment Analysis Problem: Difficulty levels</a:t>
            </a:r>
            <a:endParaRPr b="1" sz="3000">
              <a:solidFill>
                <a:schemeClr val="dk1"/>
              </a:solidFill>
              <a:latin typeface="Arial"/>
              <a:ea typeface="Arial"/>
              <a:cs typeface="Arial"/>
              <a:sym typeface="Arial"/>
            </a:endParaRPr>
          </a:p>
        </p:txBody>
      </p:sp>
      <p:pic>
        <p:nvPicPr>
          <p:cNvPr descr="Thumbs-up-icon.png" id="169" name="Google Shape;169;p29"/>
          <p:cNvPicPr preferRelativeResize="0"/>
          <p:nvPr/>
        </p:nvPicPr>
        <p:blipFill rotWithShape="1">
          <a:blip r:embed="rId3">
            <a:alphaModFix/>
          </a:blip>
          <a:srcRect b="0" l="0" r="0" t="0"/>
          <a:stretch/>
        </p:blipFill>
        <p:spPr>
          <a:xfrm>
            <a:off x="4237781" y="1206661"/>
            <a:ext cx="443871" cy="400049"/>
          </a:xfrm>
          <a:prstGeom prst="rect">
            <a:avLst/>
          </a:prstGeom>
          <a:noFill/>
          <a:ln>
            <a:noFill/>
          </a:ln>
        </p:spPr>
      </p:pic>
      <p:pic>
        <p:nvPicPr>
          <p:cNvPr descr="Thumbs-down-icon.png" id="170" name="Google Shape;170;p29"/>
          <p:cNvPicPr preferRelativeResize="0"/>
          <p:nvPr/>
        </p:nvPicPr>
        <p:blipFill rotWithShape="1">
          <a:blip r:embed="rId4">
            <a:alphaModFix/>
          </a:blip>
          <a:srcRect b="0" l="0" r="0" t="0"/>
          <a:stretch/>
        </p:blipFill>
        <p:spPr>
          <a:xfrm>
            <a:off x="4956858" y="1206661"/>
            <a:ext cx="419100" cy="377724"/>
          </a:xfrm>
          <a:prstGeom prst="rect">
            <a:avLst/>
          </a:prstGeom>
          <a:noFill/>
          <a:ln>
            <a:noFill/>
          </a:ln>
        </p:spPr>
      </p:pic>
      <p:sp>
        <p:nvSpPr>
          <p:cNvPr id="171" name="Google Shape;171;p29"/>
          <p:cNvSpPr txBox="1"/>
          <p:nvPr/>
        </p:nvSpPr>
        <p:spPr>
          <a:xfrm>
            <a:off x="522394" y="1222398"/>
            <a:ext cx="4201610" cy="346249"/>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Simple Task : Positive or Negative</a:t>
            </a:r>
            <a:endParaRPr sz="1800">
              <a:solidFill>
                <a:schemeClr val="dk1"/>
              </a:solidFill>
              <a:latin typeface="Calibri"/>
              <a:ea typeface="Calibri"/>
              <a:cs typeface="Calibri"/>
              <a:sym typeface="Calibri"/>
            </a:endParaRPr>
          </a:p>
        </p:txBody>
      </p:sp>
      <p:sp>
        <p:nvSpPr>
          <p:cNvPr id="172" name="Google Shape;172;p29"/>
          <p:cNvSpPr/>
          <p:nvPr/>
        </p:nvSpPr>
        <p:spPr>
          <a:xfrm>
            <a:off x="522394" y="1977428"/>
            <a:ext cx="5289092" cy="346249"/>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Somewhat complex :  How positive or how negative?</a:t>
            </a:r>
            <a:endParaRPr sz="1800">
              <a:solidFill>
                <a:schemeClr val="dk1"/>
              </a:solidFill>
              <a:latin typeface="Calibri"/>
              <a:ea typeface="Calibri"/>
              <a:cs typeface="Calibri"/>
              <a:sym typeface="Calibri"/>
            </a:endParaRPr>
          </a:p>
        </p:txBody>
      </p:sp>
      <p:pic>
        <p:nvPicPr>
          <p:cNvPr id="173" name="Google Shape;173;p29"/>
          <p:cNvPicPr preferRelativeResize="0"/>
          <p:nvPr/>
        </p:nvPicPr>
        <p:blipFill rotWithShape="1">
          <a:blip r:embed="rId5">
            <a:alphaModFix/>
          </a:blip>
          <a:srcRect b="0" l="0" r="0" t="0"/>
          <a:stretch/>
        </p:blipFill>
        <p:spPr>
          <a:xfrm>
            <a:off x="5715994" y="1949543"/>
            <a:ext cx="3128963" cy="585788"/>
          </a:xfrm>
          <a:prstGeom prst="rect">
            <a:avLst/>
          </a:prstGeom>
          <a:noFill/>
          <a:ln>
            <a:noFill/>
          </a:ln>
        </p:spPr>
      </p:pic>
      <p:sp>
        <p:nvSpPr>
          <p:cNvPr id="174" name="Google Shape;174;p29"/>
          <p:cNvSpPr txBox="1"/>
          <p:nvPr/>
        </p:nvSpPr>
        <p:spPr>
          <a:xfrm>
            <a:off x="522393" y="2912035"/>
            <a:ext cx="5289093" cy="346249"/>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Complex Task : Who is the target of the sentiment?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4"/>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Paper 3 : Generating Reviews &amp; Discovering Sentiment</a:t>
            </a:r>
            <a:endParaRPr b="1" sz="2400">
              <a:solidFill>
                <a:schemeClr val="dk1"/>
              </a:solidFill>
              <a:latin typeface="Arial"/>
              <a:ea typeface="Arial"/>
              <a:cs typeface="Arial"/>
              <a:sym typeface="Arial"/>
            </a:endParaRPr>
          </a:p>
        </p:txBody>
      </p:sp>
      <p:pic>
        <p:nvPicPr>
          <p:cNvPr id="621" name="Google Shape;621;p74"/>
          <p:cNvPicPr preferRelativeResize="0"/>
          <p:nvPr/>
        </p:nvPicPr>
        <p:blipFill rotWithShape="1">
          <a:blip r:embed="rId3">
            <a:alphaModFix/>
          </a:blip>
          <a:srcRect b="0" l="0" r="0" t="0"/>
          <a:stretch/>
        </p:blipFill>
        <p:spPr>
          <a:xfrm>
            <a:off x="216482" y="1050403"/>
            <a:ext cx="4263540" cy="2585133"/>
          </a:xfrm>
          <a:prstGeom prst="rect">
            <a:avLst/>
          </a:prstGeom>
          <a:noFill/>
          <a:ln>
            <a:noFill/>
          </a:ln>
        </p:spPr>
      </p:pic>
      <p:sp>
        <p:nvSpPr>
          <p:cNvPr id="622" name="Google Shape;622;p74"/>
          <p:cNvSpPr txBox="1"/>
          <p:nvPr/>
        </p:nvSpPr>
        <p:spPr>
          <a:xfrm>
            <a:off x="5052349" y="1050403"/>
            <a:ext cx="3533172" cy="276998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Top 5 accidental discoveries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arenR"/>
            </a:pPr>
            <a:r>
              <a:rPr lang="en-GB" sz="1400">
                <a:solidFill>
                  <a:schemeClr val="dk1"/>
                </a:solidFill>
                <a:latin typeface="Calibri"/>
                <a:ea typeface="Calibri"/>
                <a:cs typeface="Calibri"/>
                <a:sym typeface="Calibri"/>
              </a:rPr>
              <a:t>Penicillin</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arenR"/>
            </a:pPr>
            <a:r>
              <a:rPr lang="en-GB" sz="1400">
                <a:solidFill>
                  <a:schemeClr val="dk1"/>
                </a:solidFill>
                <a:latin typeface="Calibri"/>
                <a:ea typeface="Calibri"/>
                <a:cs typeface="Calibri"/>
                <a:sym typeface="Calibri"/>
              </a:rPr>
              <a:t>Radio Activity</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arenR"/>
            </a:pPr>
            <a:r>
              <a:rPr lang="en-GB" sz="1400">
                <a:solidFill>
                  <a:schemeClr val="dk1"/>
                </a:solidFill>
                <a:latin typeface="Calibri"/>
                <a:ea typeface="Calibri"/>
                <a:cs typeface="Calibri"/>
                <a:sym typeface="Calibri"/>
              </a:rPr>
              <a:t>X Rays</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arenR"/>
            </a:pPr>
            <a:r>
              <a:rPr lang="en-GB" sz="1400">
                <a:solidFill>
                  <a:schemeClr val="dk1"/>
                </a:solidFill>
                <a:latin typeface="Calibri"/>
                <a:ea typeface="Calibri"/>
                <a:cs typeface="Calibri"/>
                <a:sym typeface="Calibri"/>
              </a:rPr>
              <a:t>Micro wave </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arenR"/>
            </a:pPr>
            <a:r>
              <a:rPr lang="en-GB" sz="1400">
                <a:solidFill>
                  <a:schemeClr val="dk1"/>
                </a:solidFill>
                <a:latin typeface="Calibri"/>
                <a:ea typeface="Calibri"/>
                <a:cs typeface="Calibri"/>
                <a:sym typeface="Calibri"/>
              </a:rPr>
              <a:t>Velcro</a:t>
            </a:r>
            <a:endParaRPr sz="1100"/>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a:p>
            <a:pPr indent="-165100" lvl="0" marL="25400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623" name="Google Shape;623;p74"/>
          <p:cNvSpPr/>
          <p:nvPr/>
        </p:nvSpPr>
        <p:spPr>
          <a:xfrm>
            <a:off x="324092" y="3908462"/>
            <a:ext cx="8487136" cy="692497"/>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GB" sz="1400">
                <a:solidFill>
                  <a:srgbClr val="99CD00"/>
                </a:solidFill>
                <a:latin typeface="Calibri"/>
                <a:ea typeface="Calibri"/>
                <a:cs typeface="Calibri"/>
                <a:sym typeface="Calibri"/>
              </a:rPr>
              <a:t>Radford et al.</a:t>
            </a:r>
            <a:r>
              <a:rPr lang="en-GB" sz="1400">
                <a:solidFill>
                  <a:srgbClr val="444444"/>
                </a:solidFill>
                <a:latin typeface="Calibri"/>
                <a:ea typeface="Calibri"/>
                <a:cs typeface="Calibri"/>
                <a:sym typeface="Calibri"/>
              </a:rPr>
              <a:t> were exploring the properties of byte-level recurrent language models, with the goal of predicting the next character in the text of Amazon reviews, when they found that one single neuron in the trained model was highly predictive of the sentiment value.</a:t>
            </a:r>
            <a:endParaRPr sz="1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5"/>
          <p:cNvSpPr txBox="1"/>
          <p:nvPr/>
        </p:nvSpPr>
        <p:spPr>
          <a:xfrm>
            <a:off x="842058" y="0"/>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Training the Model</a:t>
            </a:r>
            <a:endParaRPr b="1" sz="2400">
              <a:solidFill>
                <a:schemeClr val="dk1"/>
              </a:solidFill>
              <a:latin typeface="Arial"/>
              <a:ea typeface="Arial"/>
              <a:cs typeface="Arial"/>
              <a:sym typeface="Arial"/>
            </a:endParaRPr>
          </a:p>
        </p:txBody>
      </p:sp>
      <p:sp>
        <p:nvSpPr>
          <p:cNvPr id="630" name="Google Shape;630;p75"/>
          <p:cNvSpPr txBox="1"/>
          <p:nvPr/>
        </p:nvSpPr>
        <p:spPr>
          <a:xfrm>
            <a:off x="779843" y="824696"/>
            <a:ext cx="7762274" cy="2146742"/>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Task : byte-level recurrent language model to predict the next byte in a review</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Amazon product review dataset introduced in McAuley et al. (2015) as a training corpus</a:t>
            </a:r>
            <a:endParaRPr sz="1500">
              <a:solidFill>
                <a:schemeClr val="dk1"/>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82 million reviews from May 1996 to July 2014 amounting to over 38 billion training bytes</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Architecture details </a:t>
            </a:r>
            <a:endParaRPr sz="1100"/>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aphicFrame>
        <p:nvGraphicFramePr>
          <p:cNvPr id="631" name="Google Shape;631;p75"/>
          <p:cNvGraphicFramePr/>
          <p:nvPr/>
        </p:nvGraphicFramePr>
        <p:xfrm>
          <a:off x="942372" y="2727364"/>
          <a:ext cx="3000000" cy="3000000"/>
        </p:xfrm>
        <a:graphic>
          <a:graphicData uri="http://schemas.openxmlformats.org/drawingml/2006/table">
            <a:tbl>
              <a:tblPr bandRow="1" firstRow="1">
                <a:noFill/>
                <a:tableStyleId>{B62075C0-129B-4519-9F38-FDD94532A38E}</a:tableStyleId>
              </a:tblPr>
              <a:tblGrid>
                <a:gridCol w="3048000"/>
                <a:gridCol w="3048000"/>
              </a:tblGrid>
              <a:tr h="278125">
                <a:tc>
                  <a:txBody>
                    <a:bodyPr>
                      <a:noAutofit/>
                    </a:bodyPr>
                    <a:lstStyle/>
                    <a:p>
                      <a:pPr indent="0" lvl="0" marL="0" marR="0" rtl="0" algn="ctr">
                        <a:spcBef>
                          <a:spcPts val="0"/>
                        </a:spcBef>
                        <a:spcAft>
                          <a:spcPts val="0"/>
                        </a:spcAft>
                        <a:buNone/>
                      </a:pPr>
                      <a:r>
                        <a:rPr b="1" lang="en-GB" sz="1400"/>
                        <a:t>Model</a:t>
                      </a:r>
                      <a:endParaRPr b="1" sz="1400"/>
                    </a:p>
                  </a:txBody>
                  <a:tcPr marT="34300" marB="34300" marR="68600" marL="68600"/>
                </a:tc>
                <a:tc>
                  <a:txBody>
                    <a:bodyPr>
                      <a:noAutofit/>
                    </a:bodyPr>
                    <a:lstStyle/>
                    <a:p>
                      <a:pPr indent="0" lvl="0" marL="0" marR="0" rtl="0" algn="ctr">
                        <a:spcBef>
                          <a:spcPts val="0"/>
                        </a:spcBef>
                        <a:spcAft>
                          <a:spcPts val="0"/>
                        </a:spcAft>
                        <a:buNone/>
                      </a:pPr>
                      <a:r>
                        <a:rPr b="1" lang="en-GB" sz="1400"/>
                        <a:t>Single layer</a:t>
                      </a:r>
                      <a:r>
                        <a:rPr b="1" lang="en-GB" sz="1400"/>
                        <a:t> </a:t>
                      </a:r>
                      <a:r>
                        <a:rPr b="1" lang="en-GB" sz="1400"/>
                        <a:t>Multiplicative</a:t>
                      </a:r>
                      <a:r>
                        <a:rPr b="1" lang="en-GB" sz="1400"/>
                        <a:t> LSTM</a:t>
                      </a:r>
                      <a:endParaRPr b="1" sz="1400"/>
                    </a:p>
                  </a:txBody>
                  <a:tcPr marT="34300" marB="34300" marR="68600" marL="68600"/>
                </a:tc>
              </a:tr>
              <a:tr h="278125">
                <a:tc>
                  <a:txBody>
                    <a:bodyPr>
                      <a:noAutofit/>
                    </a:bodyPr>
                    <a:lstStyle/>
                    <a:p>
                      <a:pPr indent="0" lvl="0" marL="0" marR="0" rtl="0" algn="ctr">
                        <a:spcBef>
                          <a:spcPts val="0"/>
                        </a:spcBef>
                        <a:spcAft>
                          <a:spcPts val="0"/>
                        </a:spcAft>
                        <a:buNone/>
                      </a:pPr>
                      <a:r>
                        <a:rPr lang="en-GB" sz="1400"/>
                        <a:t>No of units</a:t>
                      </a:r>
                      <a:endParaRPr sz="1400"/>
                    </a:p>
                  </a:txBody>
                  <a:tcPr marT="34300" marB="34300" marR="68600" marL="68600"/>
                </a:tc>
                <a:tc>
                  <a:txBody>
                    <a:bodyPr>
                      <a:noAutofit/>
                    </a:bodyPr>
                    <a:lstStyle/>
                    <a:p>
                      <a:pPr indent="0" lvl="0" marL="0" marR="0" rtl="0" algn="ctr">
                        <a:spcBef>
                          <a:spcPts val="0"/>
                        </a:spcBef>
                        <a:spcAft>
                          <a:spcPts val="0"/>
                        </a:spcAft>
                        <a:buNone/>
                      </a:pPr>
                      <a:r>
                        <a:rPr lang="en-GB" sz="1400"/>
                        <a:t>4096</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Mini-batch size</a:t>
                      </a:r>
                      <a:endParaRPr sz="1400"/>
                    </a:p>
                  </a:txBody>
                  <a:tcPr marT="34300" marB="34300" marR="68600" marL="68600"/>
                </a:tc>
                <a:tc>
                  <a:txBody>
                    <a:bodyPr>
                      <a:noAutofit/>
                    </a:bodyPr>
                    <a:lstStyle/>
                    <a:p>
                      <a:pPr indent="0" lvl="0" marL="0" marR="0" rtl="0" algn="ctr">
                        <a:spcBef>
                          <a:spcPts val="0"/>
                        </a:spcBef>
                        <a:spcAft>
                          <a:spcPts val="0"/>
                        </a:spcAft>
                        <a:buNone/>
                      </a:pPr>
                      <a:r>
                        <a:rPr lang="en-GB" sz="1400"/>
                        <a:t>256</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Optimizer</a:t>
                      </a:r>
                      <a:endParaRPr sz="1400"/>
                    </a:p>
                  </a:txBody>
                  <a:tcPr marT="34300" marB="34300" marR="68600" marL="68600"/>
                </a:tc>
                <a:tc>
                  <a:txBody>
                    <a:bodyPr>
                      <a:noAutofit/>
                    </a:bodyPr>
                    <a:lstStyle/>
                    <a:p>
                      <a:pPr indent="0" lvl="0" marL="0" marR="0" rtl="0" algn="ctr">
                        <a:spcBef>
                          <a:spcPts val="0"/>
                        </a:spcBef>
                        <a:spcAft>
                          <a:spcPts val="0"/>
                        </a:spcAft>
                        <a:buNone/>
                      </a:pPr>
                      <a:r>
                        <a:rPr lang="en-GB" sz="1400"/>
                        <a:t>Adam</a:t>
                      </a:r>
                      <a:endParaRPr sz="1400"/>
                    </a:p>
                  </a:txBody>
                  <a:tcPr marT="34300" marB="34300" marR="68600" marL="68600"/>
                </a:tc>
              </a:tr>
              <a:tr h="278125">
                <a:tc>
                  <a:txBody>
                    <a:bodyPr>
                      <a:noAutofit/>
                    </a:bodyPr>
                    <a:lstStyle/>
                    <a:p>
                      <a:pPr indent="0" lvl="0" marL="0" marR="0" rtl="0" algn="ctr">
                        <a:spcBef>
                          <a:spcPts val="0"/>
                        </a:spcBef>
                        <a:spcAft>
                          <a:spcPts val="0"/>
                        </a:spcAft>
                        <a:buNone/>
                      </a:pPr>
                      <a:r>
                        <a:rPr lang="en-GB" sz="1400"/>
                        <a:t>Training Time</a:t>
                      </a:r>
                      <a:endParaRPr sz="1400"/>
                    </a:p>
                  </a:txBody>
                  <a:tcPr marT="34300" marB="34300" marR="68600" marL="68600"/>
                </a:tc>
                <a:tc>
                  <a:txBody>
                    <a:bodyPr>
                      <a:noAutofit/>
                    </a:bodyPr>
                    <a:lstStyle/>
                    <a:p>
                      <a:pPr indent="0" lvl="0" marL="0" marR="0" rtl="0" algn="ctr">
                        <a:spcBef>
                          <a:spcPts val="0"/>
                        </a:spcBef>
                        <a:spcAft>
                          <a:spcPts val="0"/>
                        </a:spcAft>
                        <a:buNone/>
                      </a:pPr>
                      <a:r>
                        <a:rPr lang="en-GB" sz="1400"/>
                        <a:t>1 month ( approx.)</a:t>
                      </a:r>
                      <a:endParaRPr sz="1400"/>
                    </a:p>
                  </a:txBody>
                  <a:tcPr marT="34300" marB="34300" marR="68600" marL="6860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76"/>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Paper 3 : Generating Reviews &amp; Discovering Sentiment</a:t>
            </a:r>
            <a:endParaRPr b="1" sz="2400">
              <a:solidFill>
                <a:schemeClr val="dk1"/>
              </a:solidFill>
              <a:latin typeface="Arial"/>
              <a:ea typeface="Arial"/>
              <a:cs typeface="Arial"/>
              <a:sym typeface="Arial"/>
            </a:endParaRPr>
          </a:p>
        </p:txBody>
      </p:sp>
      <p:pic>
        <p:nvPicPr>
          <p:cNvPr id="638" name="Google Shape;638;p76"/>
          <p:cNvPicPr preferRelativeResize="0"/>
          <p:nvPr/>
        </p:nvPicPr>
        <p:blipFill rotWithShape="1">
          <a:blip r:embed="rId3">
            <a:alphaModFix/>
          </a:blip>
          <a:srcRect b="0" l="0" r="0" t="0"/>
          <a:stretch/>
        </p:blipFill>
        <p:spPr>
          <a:xfrm>
            <a:off x="1028338" y="827272"/>
            <a:ext cx="4743450" cy="3836194"/>
          </a:xfrm>
          <a:prstGeom prst="rect">
            <a:avLst/>
          </a:prstGeom>
          <a:noFill/>
          <a:ln>
            <a:noFill/>
          </a:ln>
        </p:spPr>
      </p:pic>
      <p:sp>
        <p:nvSpPr>
          <p:cNvPr id="639" name="Google Shape;639;p76"/>
          <p:cNvSpPr txBox="1"/>
          <p:nvPr/>
        </p:nvSpPr>
        <p:spPr>
          <a:xfrm>
            <a:off x="5422735" y="1093808"/>
            <a:ext cx="3188830" cy="2839239"/>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A single “sentiment neuron” was capable of classifying the reviews as positive or negative, in a pretty accurate way</a:t>
            </a:r>
            <a:endParaRPr sz="1100"/>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Accuracy on Stanford Sentiment treebank is 91.8 % which overshoot the earlier best of 90.2%</a:t>
            </a:r>
            <a:endParaRPr sz="1100"/>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The other advantage is that it is an unsupervised method so it needs much fewer training examples</a:t>
            </a:r>
            <a:endParaRPr sz="15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77"/>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Sentiment Neuron at Work</a:t>
            </a:r>
            <a:endParaRPr b="1" sz="2400">
              <a:solidFill>
                <a:schemeClr val="dk1"/>
              </a:solidFill>
              <a:latin typeface="Arial"/>
              <a:ea typeface="Arial"/>
              <a:cs typeface="Arial"/>
              <a:sym typeface="Arial"/>
            </a:endParaRPr>
          </a:p>
        </p:txBody>
      </p:sp>
      <p:pic>
        <p:nvPicPr>
          <p:cNvPr id="646" name="Google Shape;646;p77"/>
          <p:cNvPicPr preferRelativeResize="0"/>
          <p:nvPr/>
        </p:nvPicPr>
        <p:blipFill rotWithShape="1">
          <a:blip r:embed="rId3">
            <a:alphaModFix/>
          </a:blip>
          <a:srcRect b="0" l="0" r="0" t="0"/>
          <a:stretch/>
        </p:blipFill>
        <p:spPr>
          <a:xfrm>
            <a:off x="704744" y="1276968"/>
            <a:ext cx="7908131" cy="1964531"/>
          </a:xfrm>
          <a:prstGeom prst="rect">
            <a:avLst/>
          </a:prstGeom>
          <a:noFill/>
          <a:ln>
            <a:noFill/>
          </a:ln>
        </p:spPr>
      </p:pic>
      <p:sp>
        <p:nvSpPr>
          <p:cNvPr id="647" name="Google Shape;647;p77"/>
          <p:cNvSpPr/>
          <p:nvPr/>
        </p:nvSpPr>
        <p:spPr>
          <a:xfrm>
            <a:off x="842058" y="3963675"/>
            <a:ext cx="7498947" cy="5309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Calibri"/>
                <a:ea typeface="Calibri"/>
                <a:cs typeface="Calibri"/>
                <a:sym typeface="Calibri"/>
              </a:rPr>
              <a:t>After the word best, for example, the value of the neuron becomes strongly positive. This effect, however, disappears with the word horrendous</a:t>
            </a:r>
            <a:endParaRPr sz="15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78"/>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Sentiment Neuron at Work</a:t>
            </a:r>
            <a:endParaRPr b="1" sz="2400">
              <a:solidFill>
                <a:schemeClr val="dk1"/>
              </a:solidFill>
              <a:latin typeface="Arial"/>
              <a:ea typeface="Arial"/>
              <a:cs typeface="Arial"/>
              <a:sym typeface="Arial"/>
            </a:endParaRPr>
          </a:p>
        </p:txBody>
      </p:sp>
      <p:sp>
        <p:nvSpPr>
          <p:cNvPr id="654" name="Google Shape;654;p78"/>
          <p:cNvSpPr txBox="1"/>
          <p:nvPr/>
        </p:nvSpPr>
        <p:spPr>
          <a:xfrm>
            <a:off x="5199926" y="1371600"/>
            <a:ext cx="3394276" cy="2354491"/>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On the Yelp dataset, the sentiment neuron alone achieves classification accuracy of  91.8 % ( lower than supervised baseline)</a:t>
            </a:r>
            <a:endParaRPr sz="1100"/>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The full unit achieves an accuracy of 92.88% which is a very small unit over the sentiment neuron</a:t>
            </a:r>
            <a:endParaRPr sz="1100"/>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Thus, the sentiment neuron single handedly can separate reviews into positive and negative</a:t>
            </a:r>
            <a:endParaRPr sz="1400">
              <a:solidFill>
                <a:schemeClr val="dk1"/>
              </a:solidFill>
              <a:latin typeface="Calibri"/>
              <a:ea typeface="Calibri"/>
              <a:cs typeface="Calibri"/>
              <a:sym typeface="Calibri"/>
            </a:endParaRPr>
          </a:p>
        </p:txBody>
      </p:sp>
      <p:pic>
        <p:nvPicPr>
          <p:cNvPr id="655" name="Google Shape;655;p78"/>
          <p:cNvPicPr preferRelativeResize="0"/>
          <p:nvPr/>
        </p:nvPicPr>
        <p:blipFill>
          <a:blip r:embed="rId3">
            <a:alphaModFix/>
          </a:blip>
          <a:stretch>
            <a:fillRect/>
          </a:stretch>
        </p:blipFill>
        <p:spPr>
          <a:xfrm>
            <a:off x="152400" y="786440"/>
            <a:ext cx="4895126" cy="40419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9"/>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Impact of the sentiment neuron on generation</a:t>
            </a:r>
            <a:endParaRPr b="1" sz="2400">
              <a:solidFill>
                <a:schemeClr val="dk1"/>
              </a:solidFill>
              <a:latin typeface="Arial"/>
              <a:ea typeface="Arial"/>
              <a:cs typeface="Arial"/>
              <a:sym typeface="Arial"/>
            </a:endParaRPr>
          </a:p>
        </p:txBody>
      </p:sp>
      <p:pic>
        <p:nvPicPr>
          <p:cNvPr id="662" name="Google Shape;662;p79"/>
          <p:cNvPicPr preferRelativeResize="0"/>
          <p:nvPr/>
        </p:nvPicPr>
        <p:blipFill rotWithShape="1">
          <a:blip r:embed="rId3">
            <a:alphaModFix/>
          </a:blip>
          <a:srcRect b="0" l="0" r="0" t="0"/>
          <a:stretch/>
        </p:blipFill>
        <p:spPr>
          <a:xfrm>
            <a:off x="842058" y="737049"/>
            <a:ext cx="7111780" cy="41894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80"/>
          <p:cNvSpPr/>
          <p:nvPr/>
        </p:nvSpPr>
        <p:spPr>
          <a:xfrm>
            <a:off x="0" y="0"/>
            <a:ext cx="9144000" cy="5143500"/>
          </a:xfrm>
          <a:prstGeom prst="rect">
            <a:avLst/>
          </a:prstGeom>
          <a:no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700">
                <a:solidFill>
                  <a:schemeClr val="dk1"/>
                </a:solidFill>
                <a:latin typeface="Calibri"/>
                <a:ea typeface="Calibri"/>
                <a:cs typeface="Calibri"/>
                <a:sym typeface="Calibri"/>
              </a:rPr>
              <a:t>Applications of Sentiment Analysis</a:t>
            </a:r>
            <a:endParaRPr sz="27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Applications in Business</a:t>
            </a:r>
            <a:endParaRPr b="1" sz="2400">
              <a:solidFill>
                <a:schemeClr val="dk1"/>
              </a:solidFill>
              <a:latin typeface="Arial"/>
              <a:ea typeface="Arial"/>
              <a:cs typeface="Arial"/>
              <a:sym typeface="Arial"/>
            </a:endParaRPr>
          </a:p>
        </p:txBody>
      </p:sp>
      <p:pic>
        <p:nvPicPr>
          <p:cNvPr id="675" name="Google Shape;675;p81"/>
          <p:cNvPicPr preferRelativeResize="0"/>
          <p:nvPr/>
        </p:nvPicPr>
        <p:blipFill rotWithShape="1">
          <a:blip r:embed="rId3">
            <a:alphaModFix/>
          </a:blip>
          <a:srcRect b="0" l="0" r="0" t="0"/>
          <a:stretch/>
        </p:blipFill>
        <p:spPr>
          <a:xfrm>
            <a:off x="459097" y="998407"/>
            <a:ext cx="8264867" cy="1271588"/>
          </a:xfrm>
          <a:prstGeom prst="rect">
            <a:avLst/>
          </a:prstGeom>
          <a:noFill/>
          <a:ln>
            <a:noFill/>
          </a:ln>
        </p:spPr>
      </p:pic>
      <p:sp>
        <p:nvSpPr>
          <p:cNvPr id="676" name="Google Shape;676;p81"/>
          <p:cNvSpPr txBox="1"/>
          <p:nvPr/>
        </p:nvSpPr>
        <p:spPr>
          <a:xfrm>
            <a:off x="554860" y="2066081"/>
            <a:ext cx="807334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chemeClr val="dk1"/>
                </a:solidFill>
                <a:latin typeface="Calibri"/>
                <a:ea typeface="Calibri"/>
                <a:cs typeface="Calibri"/>
                <a:sym typeface="Calibri"/>
              </a:rPr>
              <a:t>Main result : Twitter sentiment can predict return on stocks </a:t>
            </a:r>
            <a:endParaRPr i="1" sz="1400">
              <a:solidFill>
                <a:schemeClr val="dk1"/>
              </a:solidFill>
              <a:latin typeface="Calibri"/>
              <a:ea typeface="Calibri"/>
              <a:cs typeface="Calibri"/>
              <a:sym typeface="Calibri"/>
            </a:endParaRPr>
          </a:p>
        </p:txBody>
      </p:sp>
      <p:pic>
        <p:nvPicPr>
          <p:cNvPr id="677" name="Google Shape;677;p81"/>
          <p:cNvPicPr preferRelativeResize="0"/>
          <p:nvPr/>
        </p:nvPicPr>
        <p:blipFill rotWithShape="1">
          <a:blip r:embed="rId4">
            <a:alphaModFix/>
          </a:blip>
          <a:srcRect b="0" l="0" r="0" t="0"/>
          <a:stretch/>
        </p:blipFill>
        <p:spPr>
          <a:xfrm>
            <a:off x="374458" y="2634361"/>
            <a:ext cx="5771698" cy="1214438"/>
          </a:xfrm>
          <a:prstGeom prst="rect">
            <a:avLst/>
          </a:prstGeom>
          <a:noFill/>
          <a:ln>
            <a:noFill/>
          </a:ln>
        </p:spPr>
      </p:pic>
      <p:sp>
        <p:nvSpPr>
          <p:cNvPr id="678" name="Google Shape;678;p81"/>
          <p:cNvSpPr txBox="1"/>
          <p:nvPr/>
        </p:nvSpPr>
        <p:spPr>
          <a:xfrm>
            <a:off x="459097" y="3936166"/>
            <a:ext cx="807334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chemeClr val="dk1"/>
                </a:solidFill>
                <a:latin typeface="Calibri"/>
                <a:ea typeface="Calibri"/>
                <a:cs typeface="Calibri"/>
                <a:sym typeface="Calibri"/>
              </a:rPr>
              <a:t>Main result : Customer tweets on airline delays has a tangible impact on  long term loyalty </a:t>
            </a:r>
            <a:endParaRPr i="1" sz="1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8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Applications in Business</a:t>
            </a:r>
            <a:endParaRPr b="1" sz="2400">
              <a:solidFill>
                <a:schemeClr val="dk1"/>
              </a:solidFill>
              <a:latin typeface="Arial"/>
              <a:ea typeface="Arial"/>
              <a:cs typeface="Arial"/>
              <a:sym typeface="Arial"/>
            </a:endParaRPr>
          </a:p>
        </p:txBody>
      </p:sp>
      <p:pic>
        <p:nvPicPr>
          <p:cNvPr id="685" name="Google Shape;685;p82"/>
          <p:cNvPicPr preferRelativeResize="0"/>
          <p:nvPr/>
        </p:nvPicPr>
        <p:blipFill rotWithShape="1">
          <a:blip r:embed="rId3">
            <a:alphaModFix/>
          </a:blip>
          <a:srcRect b="0" l="0" r="0" t="0"/>
          <a:stretch/>
        </p:blipFill>
        <p:spPr>
          <a:xfrm>
            <a:off x="290452" y="1040374"/>
            <a:ext cx="5612636" cy="3529320"/>
          </a:xfrm>
          <a:prstGeom prst="rect">
            <a:avLst/>
          </a:prstGeom>
          <a:noFill/>
          <a:ln>
            <a:noFill/>
          </a:ln>
        </p:spPr>
      </p:pic>
      <p:sp>
        <p:nvSpPr>
          <p:cNvPr id="686" name="Google Shape;686;p82"/>
          <p:cNvSpPr txBox="1"/>
          <p:nvPr/>
        </p:nvSpPr>
        <p:spPr>
          <a:xfrm>
            <a:off x="6154838" y="1826940"/>
            <a:ext cx="2656391" cy="761747"/>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NFL’s question- Is online sentiment about teams informative of viewership?</a:t>
            </a:r>
            <a:endParaRPr sz="1500">
              <a:solidFill>
                <a:schemeClr val="dk1"/>
              </a:solidFill>
              <a:latin typeface="Calibri"/>
              <a:ea typeface="Calibri"/>
              <a:cs typeface="Calibri"/>
              <a:sym typeface="Calibri"/>
            </a:endParaRPr>
          </a:p>
        </p:txBody>
      </p:sp>
      <p:sp>
        <p:nvSpPr>
          <p:cNvPr id="687" name="Google Shape;687;p82"/>
          <p:cNvSpPr/>
          <p:nvPr/>
        </p:nvSpPr>
        <p:spPr>
          <a:xfrm>
            <a:off x="306729" y="4543336"/>
            <a:ext cx="5596360" cy="6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rgbClr val="2C2D31"/>
                </a:solidFill>
                <a:latin typeface="Arial"/>
                <a:ea typeface="Arial"/>
                <a:cs typeface="Arial"/>
                <a:sym typeface="Arial"/>
              </a:rPr>
              <a:t>[</a:t>
            </a:r>
            <a:r>
              <a:rPr i="1" lang="en-GB" sz="1100">
                <a:solidFill>
                  <a:srgbClr val="2C2D31"/>
                </a:solidFill>
                <a:latin typeface="Arial"/>
                <a:ea typeface="Arial"/>
                <a:cs typeface="Arial"/>
                <a:sym typeface="Arial"/>
              </a:rPr>
              <a:t>Source: Nielsen Media Research; 2010-16 NFL regular seasons through Week 8; Live+ Same Day, nationally-televised broadcasts only (CBS, FOX, NBC, ESPN – Excluding NFL Network)]</a:t>
            </a:r>
            <a:endParaRPr sz="11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83"/>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Applications in Politics</a:t>
            </a:r>
            <a:endParaRPr b="1" sz="2400">
              <a:solidFill>
                <a:schemeClr val="dk1"/>
              </a:solidFill>
              <a:latin typeface="Arial"/>
              <a:ea typeface="Arial"/>
              <a:cs typeface="Arial"/>
              <a:sym typeface="Arial"/>
            </a:endParaRPr>
          </a:p>
        </p:txBody>
      </p:sp>
      <p:pic>
        <p:nvPicPr>
          <p:cNvPr id="694" name="Google Shape;694;p83"/>
          <p:cNvPicPr preferRelativeResize="0"/>
          <p:nvPr/>
        </p:nvPicPr>
        <p:blipFill rotWithShape="1">
          <a:blip r:embed="rId3">
            <a:alphaModFix/>
          </a:blip>
          <a:srcRect b="0" l="0" r="0" t="0"/>
          <a:stretch/>
        </p:blipFill>
        <p:spPr>
          <a:xfrm>
            <a:off x="1018662" y="873526"/>
            <a:ext cx="6483940" cy="1670010"/>
          </a:xfrm>
          <a:prstGeom prst="rect">
            <a:avLst/>
          </a:prstGeom>
          <a:noFill/>
          <a:ln>
            <a:noFill/>
          </a:ln>
        </p:spPr>
      </p:pic>
      <p:pic>
        <p:nvPicPr>
          <p:cNvPr id="695" name="Google Shape;695;p83"/>
          <p:cNvPicPr preferRelativeResize="0"/>
          <p:nvPr/>
        </p:nvPicPr>
        <p:blipFill rotWithShape="1">
          <a:blip r:embed="rId4">
            <a:alphaModFix/>
          </a:blip>
          <a:srcRect b="0" l="0" r="0" t="0"/>
          <a:stretch/>
        </p:blipFill>
        <p:spPr>
          <a:xfrm>
            <a:off x="1553901" y="2788151"/>
            <a:ext cx="5356185" cy="20551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Sentiment Analysis Problem: Analysis Unit</a:t>
            </a:r>
            <a:endParaRPr b="1" sz="3000">
              <a:solidFill>
                <a:schemeClr val="dk1"/>
              </a:solidFill>
              <a:latin typeface="Arial"/>
              <a:ea typeface="Arial"/>
              <a:cs typeface="Arial"/>
              <a:sym typeface="Arial"/>
            </a:endParaRPr>
          </a:p>
        </p:txBody>
      </p:sp>
      <p:sp>
        <p:nvSpPr>
          <p:cNvPr id="181" name="Google Shape;181;p30"/>
          <p:cNvSpPr txBox="1"/>
          <p:nvPr/>
        </p:nvSpPr>
        <p:spPr>
          <a:xfrm>
            <a:off x="672743" y="1140668"/>
            <a:ext cx="2465408"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Document-Level</a:t>
            </a:r>
            <a:endParaRPr sz="2400">
              <a:solidFill>
                <a:schemeClr val="dk1"/>
              </a:solidFill>
              <a:latin typeface="Calibri"/>
              <a:ea typeface="Calibri"/>
              <a:cs typeface="Calibri"/>
              <a:sym typeface="Calibri"/>
            </a:endParaRPr>
          </a:p>
        </p:txBody>
      </p:sp>
      <p:pic>
        <p:nvPicPr>
          <p:cNvPr id="182" name="Google Shape;182;p30"/>
          <p:cNvPicPr preferRelativeResize="0"/>
          <p:nvPr/>
        </p:nvPicPr>
        <p:blipFill rotWithShape="1">
          <a:blip r:embed="rId3">
            <a:alphaModFix/>
          </a:blip>
          <a:srcRect b="0" l="0" r="0" t="0"/>
          <a:stretch/>
        </p:blipFill>
        <p:spPr>
          <a:xfrm>
            <a:off x="530718" y="1714761"/>
            <a:ext cx="2749458" cy="2680398"/>
          </a:xfrm>
          <a:prstGeom prst="rect">
            <a:avLst/>
          </a:prstGeom>
          <a:noFill/>
          <a:ln>
            <a:noFill/>
          </a:ln>
        </p:spPr>
      </p:pic>
      <p:sp>
        <p:nvSpPr>
          <p:cNvPr id="183" name="Google Shape;183;p30"/>
          <p:cNvSpPr txBox="1"/>
          <p:nvPr/>
        </p:nvSpPr>
        <p:spPr>
          <a:xfrm>
            <a:off x="3582330" y="1140668"/>
            <a:ext cx="2465408"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Sentence-Level</a:t>
            </a:r>
            <a:endParaRPr sz="2400">
              <a:solidFill>
                <a:schemeClr val="dk1"/>
              </a:solidFill>
              <a:latin typeface="Calibri"/>
              <a:ea typeface="Calibri"/>
              <a:cs typeface="Calibri"/>
              <a:sym typeface="Calibri"/>
            </a:endParaRPr>
          </a:p>
        </p:txBody>
      </p:sp>
      <p:sp>
        <p:nvSpPr>
          <p:cNvPr id="184" name="Google Shape;184;p30"/>
          <p:cNvSpPr txBox="1"/>
          <p:nvPr/>
        </p:nvSpPr>
        <p:spPr>
          <a:xfrm>
            <a:off x="3582330" y="1903973"/>
            <a:ext cx="2216587" cy="484748"/>
          </a:xfrm>
          <a:prstGeom prst="rect">
            <a:avLst/>
          </a:prstGeom>
          <a:noFill/>
          <a:ln cap="flat" cmpd="sng" w="19050">
            <a:solidFill>
              <a:srgbClr val="002A7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food at that restaurant tasted very bad</a:t>
            </a:r>
            <a:endParaRPr sz="1400">
              <a:solidFill>
                <a:schemeClr val="dk1"/>
              </a:solidFill>
              <a:latin typeface="Calibri"/>
              <a:ea typeface="Calibri"/>
              <a:cs typeface="Calibri"/>
              <a:sym typeface="Calibri"/>
            </a:endParaRPr>
          </a:p>
        </p:txBody>
      </p:sp>
      <p:sp>
        <p:nvSpPr>
          <p:cNvPr id="185" name="Google Shape;185;p30"/>
          <p:cNvSpPr txBox="1"/>
          <p:nvPr/>
        </p:nvSpPr>
        <p:spPr>
          <a:xfrm>
            <a:off x="3582330" y="2634625"/>
            <a:ext cx="2216587" cy="484748"/>
          </a:xfrm>
          <a:prstGeom prst="rect">
            <a:avLst/>
          </a:prstGeom>
          <a:noFill/>
          <a:ln cap="flat" cmpd="sng" w="19050">
            <a:solidFill>
              <a:srgbClr val="002A7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The movie was the worst experience ever!!!!!</a:t>
            </a:r>
            <a:endParaRPr sz="1400">
              <a:solidFill>
                <a:schemeClr val="dk1"/>
              </a:solidFill>
              <a:latin typeface="Calibri"/>
              <a:ea typeface="Calibri"/>
              <a:cs typeface="Calibri"/>
              <a:sym typeface="Calibri"/>
            </a:endParaRPr>
          </a:p>
        </p:txBody>
      </p:sp>
      <p:sp>
        <p:nvSpPr>
          <p:cNvPr id="186" name="Google Shape;186;p30"/>
          <p:cNvSpPr txBox="1"/>
          <p:nvPr/>
        </p:nvSpPr>
        <p:spPr>
          <a:xfrm>
            <a:off x="6422468" y="1140668"/>
            <a:ext cx="2465408"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Aspect Level</a:t>
            </a:r>
            <a:endParaRPr sz="2400">
              <a:solidFill>
                <a:schemeClr val="dk1"/>
              </a:solidFill>
              <a:latin typeface="Calibri"/>
              <a:ea typeface="Calibri"/>
              <a:cs typeface="Calibri"/>
              <a:sym typeface="Calibri"/>
            </a:endParaRPr>
          </a:p>
        </p:txBody>
      </p:sp>
      <p:sp>
        <p:nvSpPr>
          <p:cNvPr id="187" name="Google Shape;187;p30"/>
          <p:cNvSpPr txBox="1"/>
          <p:nvPr/>
        </p:nvSpPr>
        <p:spPr>
          <a:xfrm>
            <a:off x="6214123" y="1903973"/>
            <a:ext cx="2041520" cy="1107996"/>
          </a:xfrm>
          <a:prstGeom prst="rect">
            <a:avLst/>
          </a:prstGeom>
          <a:noFill/>
          <a:ln cap="flat" cmpd="sng" w="19050">
            <a:solidFill>
              <a:srgbClr val="002A7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2F5496"/>
                </a:solidFill>
                <a:latin typeface="Calibri"/>
                <a:ea typeface="Calibri"/>
                <a:cs typeface="Calibri"/>
                <a:sym typeface="Calibri"/>
              </a:rPr>
              <a:t>The food </a:t>
            </a:r>
            <a:r>
              <a:rPr lang="en-GB" sz="1400">
                <a:solidFill>
                  <a:schemeClr val="dk1"/>
                </a:solidFill>
                <a:latin typeface="Calibri"/>
                <a:ea typeface="Calibri"/>
                <a:cs typeface="Calibri"/>
                <a:sym typeface="Calibri"/>
              </a:rPr>
              <a:t>at that restaurant tasted </a:t>
            </a:r>
            <a:r>
              <a:rPr lang="en-GB" sz="1400">
                <a:solidFill>
                  <a:srgbClr val="FF0000"/>
                </a:solidFill>
                <a:latin typeface="Calibri"/>
                <a:ea typeface="Calibri"/>
                <a:cs typeface="Calibri"/>
                <a:sym typeface="Calibri"/>
              </a:rPr>
              <a:t>very bad</a:t>
            </a:r>
            <a:endParaRPr sz="1100"/>
          </a:p>
          <a:p>
            <a:pPr indent="0" lvl="0" marL="0" marR="0" rtl="0" algn="l">
              <a:spcBef>
                <a:spcPts val="0"/>
              </a:spcBef>
              <a:spcAft>
                <a:spcPts val="0"/>
              </a:spcAft>
              <a:buNone/>
            </a:pPr>
            <a:r>
              <a:t/>
            </a:r>
            <a:endParaRPr sz="1400">
              <a:solidFill>
                <a:srgbClr val="FF0000"/>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However </a:t>
            </a:r>
            <a:r>
              <a:rPr b="1" lang="en-GB" sz="1400">
                <a:solidFill>
                  <a:srgbClr val="2F5496"/>
                </a:solidFill>
                <a:latin typeface="Calibri"/>
                <a:ea typeface="Calibri"/>
                <a:cs typeface="Calibri"/>
                <a:sym typeface="Calibri"/>
              </a:rPr>
              <a:t>service</a:t>
            </a:r>
            <a:r>
              <a:rPr lang="en-GB" sz="1400">
                <a:solidFill>
                  <a:schemeClr val="dk1"/>
                </a:solidFill>
                <a:latin typeface="Calibri"/>
                <a:ea typeface="Calibri"/>
                <a:cs typeface="Calibri"/>
                <a:sym typeface="Calibri"/>
              </a:rPr>
              <a:t> was </a:t>
            </a:r>
            <a:r>
              <a:rPr lang="en-GB" sz="1400">
                <a:solidFill>
                  <a:srgbClr val="00B050"/>
                </a:solidFill>
                <a:latin typeface="Calibri"/>
                <a:ea typeface="Calibri"/>
                <a:cs typeface="Calibri"/>
                <a:sym typeface="Calibri"/>
              </a:rPr>
              <a:t>impeccable</a:t>
            </a:r>
            <a:endParaRPr sz="1400">
              <a:solidFill>
                <a:srgbClr val="00B05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84"/>
          <p:cNvSpPr txBox="1"/>
          <p:nvPr/>
        </p:nvSpPr>
        <p:spPr>
          <a:xfrm>
            <a:off x="842058" y="61477"/>
            <a:ext cx="7498947" cy="572564"/>
          </a:xfrm>
          <a:prstGeom prst="rect">
            <a:avLst/>
          </a:prstGeom>
          <a:solidFill>
            <a:schemeClr val="lt1"/>
          </a:solid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Questions for Discussion</a:t>
            </a:r>
            <a:endParaRPr b="1" sz="2400">
              <a:solidFill>
                <a:schemeClr val="dk1"/>
              </a:solidFill>
              <a:latin typeface="Arial"/>
              <a:ea typeface="Arial"/>
              <a:cs typeface="Arial"/>
              <a:sym typeface="Arial"/>
            </a:endParaRPr>
          </a:p>
        </p:txBody>
      </p:sp>
      <p:sp>
        <p:nvSpPr>
          <p:cNvPr id="702" name="Google Shape;702;p84"/>
          <p:cNvSpPr txBox="1"/>
          <p:nvPr/>
        </p:nvSpPr>
        <p:spPr>
          <a:xfrm>
            <a:off x="468775" y="1050396"/>
            <a:ext cx="8247000" cy="5143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1.</a:t>
            </a:r>
            <a:r>
              <a:rPr lang="en-GB" sz="1600">
                <a:solidFill>
                  <a:schemeClr val="dk1"/>
                </a:solidFill>
                <a:latin typeface="Calibri"/>
                <a:ea typeface="Calibri"/>
                <a:cs typeface="Calibri"/>
                <a:sym typeface="Calibri"/>
              </a:rPr>
              <a:t>The SOTA for Fine-grained sentiment analysis for full sentence level is still at 53 % and this is the result from a hugely studied dataset so it might be even lower for other generic datasets. What could be a fundamental issue with fine-grained sentiment classification? Are even humans really able to do this task well?</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2.</a:t>
            </a:r>
            <a:r>
              <a:rPr lang="en-GB" sz="1600">
                <a:solidFill>
                  <a:schemeClr val="dk1"/>
                </a:solidFill>
                <a:latin typeface="Calibri"/>
                <a:ea typeface="Calibri"/>
                <a:cs typeface="Calibri"/>
                <a:sym typeface="Calibri"/>
              </a:rPr>
              <a:t>Is a particular neural network more suited for sentiment analysis? Several architectures seem to be giving similar or just marginally different results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3.</a:t>
            </a:r>
            <a:r>
              <a:rPr lang="en-GB" sz="1600">
                <a:solidFill>
                  <a:schemeClr val="dk1"/>
                </a:solidFill>
                <a:latin typeface="Calibri"/>
                <a:ea typeface="Calibri"/>
                <a:cs typeface="Calibri"/>
                <a:sym typeface="Calibri"/>
              </a:rPr>
              <a:t>Sentiment Analysis research has been extended to analyze emotions .  Are there are specific challenges in emotion analysis or is it just a more fine-grained sentiment analysis problem?</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4.</a:t>
            </a:r>
            <a:r>
              <a:rPr lang="en-GB" sz="1600">
                <a:solidFill>
                  <a:schemeClr val="dk1"/>
                </a:solidFill>
                <a:latin typeface="Calibri"/>
                <a:ea typeface="Calibri"/>
                <a:cs typeface="Calibri"/>
                <a:sym typeface="Calibri"/>
              </a:rPr>
              <a:t>In sentiment analysis and opinion mining research, not a lot of attention has been paid to the person whose sentiment we are measuring.  Is homogeneity a very strong assumption? Some people might be using stronger words than others to convey same extent of sentiment</a:t>
            </a:r>
            <a:endParaRPr sz="1600">
              <a:solidFill>
                <a:schemeClr val="dk1"/>
              </a:solidFill>
              <a:latin typeface="Calibri"/>
              <a:ea typeface="Calibri"/>
              <a:cs typeface="Calibri"/>
              <a:sym typeface="Calibri"/>
            </a:endParaRPr>
          </a:p>
          <a:p>
            <a:pPr indent="-241300" lvl="0" marL="342900" marR="0" rtl="0" algn="l">
              <a:spcBef>
                <a:spcPts val="0"/>
              </a:spcBef>
              <a:spcAft>
                <a:spcPts val="0"/>
              </a:spcAft>
              <a:buClr>
                <a:schemeClr val="dk1"/>
              </a:buClr>
              <a:buSzPts val="1500"/>
              <a:buFont typeface="Calibri"/>
              <a:buNone/>
            </a:pPr>
            <a:r>
              <a:t/>
            </a:r>
            <a:endParaRPr sz="1300">
              <a:solidFill>
                <a:schemeClr val="dk1"/>
              </a:solidFill>
              <a:latin typeface="Calibri"/>
              <a:ea typeface="Calibri"/>
              <a:cs typeface="Calibri"/>
              <a:sym typeface="Calibri"/>
            </a:endParaRPr>
          </a:p>
        </p:txBody>
      </p:sp>
      <p:sp>
        <p:nvSpPr>
          <p:cNvPr id="703" name="Google Shape;703;p84"/>
          <p:cNvSpPr txBox="1"/>
          <p:nvPr/>
        </p:nvSpPr>
        <p:spPr>
          <a:xfrm>
            <a:off x="10863550" y="3985325"/>
            <a:ext cx="73434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5"/>
          <p:cNvSpPr txBox="1"/>
          <p:nvPr/>
        </p:nvSpPr>
        <p:spPr>
          <a:xfrm>
            <a:off x="842058" y="61477"/>
            <a:ext cx="7498947" cy="572564"/>
          </a:xfrm>
          <a:prstGeom prst="rect">
            <a:avLst/>
          </a:prstGeom>
          <a:solidFill>
            <a:srgbClr val="D0CECE"/>
          </a:solid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Calibri"/>
              <a:buNone/>
            </a:pPr>
            <a:r>
              <a:t/>
            </a:r>
            <a:endParaRPr b="1" sz="2100">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100"/>
              <a:buFont typeface="Arial"/>
              <a:buNone/>
            </a:pPr>
            <a:r>
              <a:rPr b="1" lang="en-GB" sz="2100">
                <a:solidFill>
                  <a:schemeClr val="dk1"/>
                </a:solidFill>
                <a:latin typeface="Arial"/>
                <a:ea typeface="Arial"/>
                <a:cs typeface="Arial"/>
                <a:sym typeface="Arial"/>
              </a:rPr>
              <a:t>More Reference Material</a:t>
            </a:r>
            <a:endParaRPr b="1" sz="2400">
              <a:solidFill>
                <a:schemeClr val="dk1"/>
              </a:solidFill>
              <a:latin typeface="Arial"/>
              <a:ea typeface="Arial"/>
              <a:cs typeface="Arial"/>
              <a:sym typeface="Arial"/>
            </a:endParaRPr>
          </a:p>
        </p:txBody>
      </p:sp>
      <p:sp>
        <p:nvSpPr>
          <p:cNvPr id="710" name="Google Shape;710;p85"/>
          <p:cNvSpPr/>
          <p:nvPr/>
        </p:nvSpPr>
        <p:spPr>
          <a:xfrm>
            <a:off x="737885" y="1218802"/>
            <a:ext cx="8186195" cy="443198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hlink"/>
                </a:solidFill>
                <a:latin typeface="Arial"/>
                <a:ea typeface="Arial"/>
                <a:cs typeface="Arial"/>
                <a:sym typeface="Arial"/>
                <a:hlinkClick r:id="rId3"/>
              </a:rPr>
              <a:t>https://www.cs.uic.edu/~liub/FBS/Sentiment-Analysis-tutorial-AAAI-2011.pdf</a:t>
            </a:r>
            <a:endParaRPr sz="1400" u="sng">
              <a:solidFill>
                <a:srgbClr val="1155CC"/>
              </a:solidFill>
              <a:latin typeface="Arial"/>
              <a:ea typeface="Arial"/>
              <a:cs typeface="Arial"/>
              <a:sym typeface="Arial"/>
            </a:endParaRPr>
          </a:p>
          <a:p>
            <a:pPr indent="0" lvl="0" marL="0" marR="0" rtl="0" algn="l">
              <a:spcBef>
                <a:spcPts val="0"/>
              </a:spcBef>
              <a:spcAft>
                <a:spcPts val="0"/>
              </a:spcAft>
              <a:buNone/>
            </a:pPr>
            <a:r>
              <a:t/>
            </a:r>
            <a:endParaRPr sz="1400" u="sng">
              <a:solidFill>
                <a:srgbClr val="1155CC"/>
              </a:solidFill>
              <a:latin typeface="Arial"/>
              <a:ea typeface="Arial"/>
              <a:cs typeface="Arial"/>
              <a:sym typeface="Arial"/>
            </a:endParaRPr>
          </a:p>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4"/>
              </a:rPr>
              <a:t>http://www.saifmohammad.com/WebDocs/EMNLP2014-SentimentTutorial.pdf</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br>
              <a:rPr lang="en-GB" sz="1400">
                <a:solidFill>
                  <a:schemeClr val="dk1"/>
                </a:solidFill>
                <a:latin typeface="Calibri"/>
                <a:ea typeface="Calibri"/>
                <a:cs typeface="Calibri"/>
                <a:sym typeface="Calibri"/>
              </a:rPr>
            </a:br>
            <a:r>
              <a:rPr lang="en-GB" sz="1400" u="sng">
                <a:solidFill>
                  <a:schemeClr val="hlink"/>
                </a:solidFill>
                <a:latin typeface="Calibri"/>
                <a:ea typeface="Calibri"/>
                <a:cs typeface="Calibri"/>
                <a:sym typeface="Calibri"/>
                <a:hlinkClick r:id="rId5"/>
              </a:rPr>
              <a:t>https://building.lang.ai/understanding-what-is-behind-sentiment-analysis-part-i-eaf1bcb43d2d</a:t>
            </a:r>
            <a:endParaRPr sz="1400" u="sng">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u="sng">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6"/>
              </a:rPr>
              <a:t>https://www.aclweb.org/mirror/emnlp2016/tutorials/zhang-vo-t4.pdf</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7"/>
              </a:rPr>
              <a:t>http://confusedlanguagetech.blogspot.com/2012/07/jordan-boyd-graber-and-philip-resnik.html</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8"/>
              </a:rPr>
              <a:t>https://www.learndatasci.com/tutorials/predicting-reddit-news-sentiment-naive-bayes-text-classifiers/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br>
              <a:rPr lang="en-GB"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0" lvl="0" marL="0" marR="0" rtl="0" algn="l">
              <a:spcBef>
                <a:spcPts val="0"/>
              </a:spcBef>
              <a:spcAft>
                <a:spcPts val="0"/>
              </a:spcAft>
              <a:buNone/>
            </a:pPr>
            <a:br>
              <a:rPr lang="en-GB"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86"/>
          <p:cNvSpPr/>
          <p:nvPr/>
        </p:nvSpPr>
        <p:spPr>
          <a:xfrm>
            <a:off x="0" y="0"/>
            <a:ext cx="9144000" cy="798922"/>
          </a:xfrm>
          <a:prstGeom prst="rect">
            <a:avLst/>
          </a:prstGeom>
          <a:solidFill>
            <a:srgbClr val="002A7E"/>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Calibri"/>
                <a:ea typeface="Calibri"/>
                <a:cs typeface="Calibri"/>
                <a:sym typeface="Calibri"/>
              </a:rPr>
              <a:t> </a:t>
            </a:r>
            <a:endParaRPr sz="1100"/>
          </a:p>
        </p:txBody>
      </p:sp>
      <p:pic>
        <p:nvPicPr>
          <p:cNvPr id="716" name="Google Shape;716;p86"/>
          <p:cNvPicPr preferRelativeResize="0"/>
          <p:nvPr/>
        </p:nvPicPr>
        <p:blipFill rotWithShape="1">
          <a:blip r:embed="rId3">
            <a:alphaModFix/>
          </a:blip>
          <a:srcRect b="0" l="0" r="0" t="0"/>
          <a:stretch/>
        </p:blipFill>
        <p:spPr>
          <a:xfrm>
            <a:off x="0" y="0"/>
            <a:ext cx="9144000" cy="51580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nvSpPr>
        <p:spPr>
          <a:xfrm>
            <a:off x="260430" y="1281449"/>
            <a:ext cx="1987952"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Simplicity, Interpretability</a:t>
            </a:r>
            <a:endParaRPr sz="1400">
              <a:solidFill>
                <a:schemeClr val="dk1"/>
              </a:solidFill>
              <a:latin typeface="Calibri"/>
              <a:ea typeface="Calibri"/>
              <a:cs typeface="Calibri"/>
              <a:sym typeface="Calibri"/>
            </a:endParaRPr>
          </a:p>
        </p:txBody>
      </p:sp>
      <p:sp>
        <p:nvSpPr>
          <p:cNvPr id="194" name="Google Shape;194;p31"/>
          <p:cNvSpPr/>
          <p:nvPr/>
        </p:nvSpPr>
        <p:spPr>
          <a:xfrm>
            <a:off x="416688" y="2087397"/>
            <a:ext cx="1484273" cy="845057"/>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Dictionary/ Lexicon Methods</a:t>
            </a:r>
            <a:endParaRPr sz="1400">
              <a:solidFill>
                <a:schemeClr val="dk1"/>
              </a:solidFill>
              <a:latin typeface="Calibri"/>
              <a:ea typeface="Calibri"/>
              <a:cs typeface="Calibri"/>
              <a:sym typeface="Calibri"/>
            </a:endParaRPr>
          </a:p>
        </p:txBody>
      </p:sp>
      <p:sp>
        <p:nvSpPr>
          <p:cNvPr id="195" name="Google Shape;195;p31"/>
          <p:cNvSpPr/>
          <p:nvPr/>
        </p:nvSpPr>
        <p:spPr>
          <a:xfrm>
            <a:off x="4635118" y="3082069"/>
            <a:ext cx="1675436" cy="1006998"/>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Deep Neural Networks like RNN</a:t>
            </a:r>
            <a:endParaRPr sz="1400">
              <a:solidFill>
                <a:schemeClr val="dk1"/>
              </a:solidFill>
              <a:latin typeface="Calibri"/>
              <a:ea typeface="Calibri"/>
              <a:cs typeface="Calibri"/>
              <a:sym typeface="Calibri"/>
            </a:endParaRPr>
          </a:p>
        </p:txBody>
      </p:sp>
      <p:sp>
        <p:nvSpPr>
          <p:cNvPr id="196" name="Google Shape;196;p31"/>
          <p:cNvSpPr txBox="1"/>
          <p:nvPr/>
        </p:nvSpPr>
        <p:spPr>
          <a:xfrm>
            <a:off x="2925501" y="4691141"/>
            <a:ext cx="190295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Flexibility </a:t>
            </a:r>
            <a:endParaRPr sz="1400">
              <a:solidFill>
                <a:schemeClr val="dk1"/>
              </a:solidFill>
              <a:latin typeface="Calibri"/>
              <a:ea typeface="Calibri"/>
              <a:cs typeface="Calibri"/>
              <a:sym typeface="Calibri"/>
            </a:endParaRPr>
          </a:p>
        </p:txBody>
      </p:sp>
      <p:sp>
        <p:nvSpPr>
          <p:cNvPr id="197" name="Google Shape;197;p31"/>
          <p:cNvSpPr/>
          <p:nvPr/>
        </p:nvSpPr>
        <p:spPr>
          <a:xfrm>
            <a:off x="130582" y="1354217"/>
            <a:ext cx="156258" cy="3065191"/>
          </a:xfrm>
          <a:prstGeom prst="up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8" name="Google Shape;198;p31"/>
          <p:cNvSpPr/>
          <p:nvPr/>
        </p:nvSpPr>
        <p:spPr>
          <a:xfrm>
            <a:off x="168737" y="4393789"/>
            <a:ext cx="6545484" cy="149957"/>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31"/>
          <p:cNvSpPr txBox="1"/>
          <p:nvPr/>
        </p:nvSpPr>
        <p:spPr>
          <a:xfrm>
            <a:off x="5654955" y="740071"/>
            <a:ext cx="3286488" cy="1915909"/>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Remains an active area of research </a:t>
            </a:r>
            <a:endParaRPr sz="1100"/>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Early Dictionary methods are simple and interpretable but lack flexibility and require significant human effort</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Deep neural networks improved accuracy but lack interpretability </a:t>
            </a:r>
            <a:endParaRPr sz="1500">
              <a:solidFill>
                <a:schemeClr val="dk1"/>
              </a:solidFill>
              <a:latin typeface="Calibri"/>
              <a:ea typeface="Calibri"/>
              <a:cs typeface="Calibri"/>
              <a:sym typeface="Calibri"/>
            </a:endParaRPr>
          </a:p>
        </p:txBody>
      </p:sp>
      <p:sp>
        <p:nvSpPr>
          <p:cNvPr id="200" name="Google Shape;200;p31"/>
          <p:cNvSpPr/>
          <p:nvPr/>
        </p:nvSpPr>
        <p:spPr>
          <a:xfrm>
            <a:off x="2578079" y="2741562"/>
            <a:ext cx="1540519" cy="868541"/>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Machine Learning </a:t>
            </a:r>
            <a:endParaRPr sz="1100"/>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GB" sz="1400">
                <a:solidFill>
                  <a:schemeClr val="dk1"/>
                </a:solidFill>
                <a:latin typeface="Calibri"/>
                <a:ea typeface="Calibri"/>
                <a:cs typeface="Calibri"/>
                <a:sym typeface="Calibri"/>
              </a:rPr>
              <a:t>Vector Space Methods (VSM)</a:t>
            </a:r>
            <a:endParaRPr sz="1400">
              <a:solidFill>
                <a:schemeClr val="dk1"/>
              </a:solidFill>
              <a:latin typeface="Calibri"/>
              <a:ea typeface="Calibri"/>
              <a:cs typeface="Calibri"/>
              <a:sym typeface="Calibri"/>
            </a:endParaRPr>
          </a:p>
        </p:txBody>
      </p:sp>
      <p:sp>
        <p:nvSpPr>
          <p:cNvPr id="201" name="Google Shape;201;p31"/>
          <p:cNvSpPr txBox="1"/>
          <p:nvPr/>
        </p:nvSpPr>
        <p:spPr>
          <a:xfrm>
            <a:off x="4930634" y="2759855"/>
            <a:ext cx="950029"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(2011-2018)</a:t>
            </a:r>
            <a:endParaRPr b="1" sz="1200">
              <a:solidFill>
                <a:schemeClr val="dk1"/>
              </a:solidFill>
              <a:latin typeface="Calibri"/>
              <a:ea typeface="Calibri"/>
              <a:cs typeface="Calibri"/>
              <a:sym typeface="Calibri"/>
            </a:endParaRPr>
          </a:p>
        </p:txBody>
      </p:sp>
      <p:sp>
        <p:nvSpPr>
          <p:cNvPr id="202" name="Google Shape;202;p31"/>
          <p:cNvSpPr txBox="1"/>
          <p:nvPr/>
        </p:nvSpPr>
        <p:spPr>
          <a:xfrm>
            <a:off x="685981" y="3013771"/>
            <a:ext cx="1215341" cy="25391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1970’s onwards</a:t>
            </a:r>
            <a:endParaRPr sz="1100"/>
          </a:p>
        </p:txBody>
      </p:sp>
      <p:sp>
        <p:nvSpPr>
          <p:cNvPr id="203" name="Google Shape;203;p31"/>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SENTIMENT ANALYSIS RESEARCH</a:t>
            </a:r>
            <a:endParaRPr b="1" sz="3000">
              <a:solidFill>
                <a:schemeClr val="dk1"/>
              </a:solidFill>
              <a:latin typeface="Arial"/>
              <a:ea typeface="Arial"/>
              <a:cs typeface="Arial"/>
              <a:sym typeface="Arial"/>
            </a:endParaRPr>
          </a:p>
        </p:txBody>
      </p:sp>
      <p:pic>
        <p:nvPicPr>
          <p:cNvPr id="204" name="Google Shape;204;p31"/>
          <p:cNvPicPr preferRelativeResize="0"/>
          <p:nvPr/>
        </p:nvPicPr>
        <p:blipFill rotWithShape="1">
          <a:blip r:embed="rId3">
            <a:alphaModFix/>
          </a:blip>
          <a:srcRect b="0" l="0" r="0" t="0"/>
          <a:stretch/>
        </p:blipFill>
        <p:spPr>
          <a:xfrm>
            <a:off x="2204976" y="819215"/>
            <a:ext cx="3302769" cy="15598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nvSpPr>
        <p:spPr>
          <a:xfrm>
            <a:off x="842058" y="61477"/>
            <a:ext cx="7498947" cy="572564"/>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2700"/>
              <a:buFont typeface="Arial"/>
              <a:buNone/>
            </a:pPr>
            <a:r>
              <a:rPr b="1" lang="en-GB" sz="2700">
                <a:solidFill>
                  <a:schemeClr val="dk1"/>
                </a:solidFill>
                <a:latin typeface="Arial"/>
                <a:ea typeface="Arial"/>
                <a:cs typeface="Arial"/>
                <a:sym typeface="Arial"/>
              </a:rPr>
              <a:t>Commercial Sentiment Analysis Software</a:t>
            </a:r>
            <a:endParaRPr b="1" sz="3000">
              <a:solidFill>
                <a:schemeClr val="dk1"/>
              </a:solidFill>
              <a:latin typeface="Arial"/>
              <a:ea typeface="Arial"/>
              <a:cs typeface="Arial"/>
              <a:sym typeface="Arial"/>
            </a:endParaRPr>
          </a:p>
        </p:txBody>
      </p:sp>
      <p:pic>
        <p:nvPicPr>
          <p:cNvPr id="211" name="Google Shape;211;p32"/>
          <p:cNvPicPr preferRelativeResize="0"/>
          <p:nvPr/>
        </p:nvPicPr>
        <p:blipFill rotWithShape="1">
          <a:blip r:embed="rId3">
            <a:alphaModFix/>
          </a:blip>
          <a:srcRect b="0" l="0" r="0" t="0"/>
          <a:stretch/>
        </p:blipFill>
        <p:spPr>
          <a:xfrm>
            <a:off x="441481" y="1111169"/>
            <a:ext cx="4902297" cy="3155548"/>
          </a:xfrm>
          <a:prstGeom prst="rect">
            <a:avLst/>
          </a:prstGeom>
          <a:noFill/>
          <a:ln>
            <a:noFill/>
          </a:ln>
        </p:spPr>
      </p:pic>
      <p:pic>
        <p:nvPicPr>
          <p:cNvPr id="212" name="Google Shape;212;p32"/>
          <p:cNvPicPr preferRelativeResize="0"/>
          <p:nvPr/>
        </p:nvPicPr>
        <p:blipFill rotWithShape="1">
          <a:blip r:embed="rId4">
            <a:alphaModFix/>
          </a:blip>
          <a:srcRect b="0" l="0" r="0" t="0"/>
          <a:stretch/>
        </p:blipFill>
        <p:spPr>
          <a:xfrm>
            <a:off x="5613183" y="840683"/>
            <a:ext cx="2816081" cy="30440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en-GB"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
        <p:nvSpPr>
          <p:cNvPr id="218" name="Google Shape;218;p33"/>
          <p:cNvSpPr/>
          <p:nvPr/>
        </p:nvSpPr>
        <p:spPr>
          <a:xfrm>
            <a:off x="0" y="0"/>
            <a:ext cx="9144000" cy="51435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2400">
                <a:solidFill>
                  <a:srgbClr val="262626"/>
                </a:solidFill>
                <a:latin typeface="Calibri"/>
                <a:ea typeface="Calibri"/>
                <a:cs typeface="Calibri"/>
                <a:sym typeface="Calibri"/>
              </a:rPr>
              <a:t>Dictionary Based Methods </a:t>
            </a:r>
            <a:endParaRPr sz="2400">
              <a:solidFill>
                <a:srgbClr val="262626"/>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